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4">
  <p:sldMasterIdLst>
    <p:sldMasterId id="2147483733" r:id="rId1"/>
  </p:sldMasterIdLst>
  <p:notesMasterIdLst>
    <p:notesMasterId r:id="rId40"/>
  </p:notesMasterIdLst>
  <p:sldIdLst>
    <p:sldId id="288" r:id="rId2"/>
    <p:sldId id="259" r:id="rId3"/>
    <p:sldId id="400" r:id="rId4"/>
    <p:sldId id="386" r:id="rId5"/>
    <p:sldId id="387" r:id="rId6"/>
    <p:sldId id="412" r:id="rId7"/>
    <p:sldId id="399" r:id="rId8"/>
    <p:sldId id="413" r:id="rId9"/>
    <p:sldId id="396" r:id="rId10"/>
    <p:sldId id="397" r:id="rId11"/>
    <p:sldId id="401" r:id="rId12"/>
    <p:sldId id="398" r:id="rId13"/>
    <p:sldId id="395" r:id="rId14"/>
    <p:sldId id="388" r:id="rId15"/>
    <p:sldId id="394" r:id="rId16"/>
    <p:sldId id="390" r:id="rId17"/>
    <p:sldId id="391" r:id="rId18"/>
    <p:sldId id="392" r:id="rId19"/>
    <p:sldId id="393" r:id="rId20"/>
    <p:sldId id="414" r:id="rId21"/>
    <p:sldId id="415" r:id="rId22"/>
    <p:sldId id="417" r:id="rId23"/>
    <p:sldId id="418" r:id="rId24"/>
    <p:sldId id="419" r:id="rId25"/>
    <p:sldId id="403" r:id="rId26"/>
    <p:sldId id="404" r:id="rId27"/>
    <p:sldId id="406" r:id="rId28"/>
    <p:sldId id="407" r:id="rId29"/>
    <p:sldId id="405" r:id="rId30"/>
    <p:sldId id="420" r:id="rId31"/>
    <p:sldId id="424" r:id="rId32"/>
    <p:sldId id="425" r:id="rId33"/>
    <p:sldId id="426" r:id="rId34"/>
    <p:sldId id="429" r:id="rId35"/>
    <p:sldId id="430" r:id="rId36"/>
    <p:sldId id="389" r:id="rId37"/>
    <p:sldId id="427" r:id="rId38"/>
    <p:sldId id="428" r:id="rId3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FFA"/>
    <a:srgbClr val="E7EDFF"/>
    <a:srgbClr val="FEF4F0"/>
    <a:srgbClr val="E7FFFF"/>
    <a:srgbClr val="FFFFCC"/>
    <a:srgbClr val="0D97FF"/>
    <a:srgbClr val="FFE48F"/>
    <a:srgbClr val="ABD5FF"/>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85" autoAdjust="0"/>
    <p:restoredTop sz="95250" autoAdjust="0"/>
  </p:normalViewPr>
  <p:slideViewPr>
    <p:cSldViewPr>
      <p:cViewPr varScale="1">
        <p:scale>
          <a:sx n="86" d="100"/>
          <a:sy n="86" d="100"/>
        </p:scale>
        <p:origin x="691" y="6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036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622584-F4DB-49E7-A989-2C95711AEC11}" type="datetimeFigureOut">
              <a:rPr lang="zh-CN" altLang="en-US" smtClean="0"/>
              <a:t>2017/9/12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67F765-8929-4E16-B52B-A95BA23A04BE}" type="slidenum">
              <a:rPr lang="zh-CN" altLang="en-US" smtClean="0"/>
              <a:t>‹#›</a:t>
            </a:fld>
            <a:endParaRPr lang="zh-CN" altLang="en-US"/>
          </a:p>
        </p:txBody>
      </p:sp>
    </p:spTree>
    <p:extLst>
      <p:ext uri="{BB962C8B-B14F-4D97-AF65-F5344CB8AC3E}">
        <p14:creationId xmlns:p14="http://schemas.microsoft.com/office/powerpoint/2010/main" val="3048033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相关滤波类方法对快速变形和快速运动情况的跟踪效果不好</a:t>
            </a:r>
            <a:endParaRPr lang="en-US" altLang="zh-CN" dirty="0"/>
          </a:p>
          <a:p>
            <a:r>
              <a:rPr lang="zh-CN" altLang="en-US" dirty="0"/>
              <a:t>如果目标快速变形，那基于</a:t>
            </a:r>
            <a:r>
              <a:rPr lang="en-US" altLang="zh-CN" dirty="0"/>
              <a:t>HOG</a:t>
            </a:r>
            <a:r>
              <a:rPr lang="zh-CN" altLang="en-US" dirty="0"/>
              <a:t>的梯度模板肯定就跟不上了，如果快速变色，那基于</a:t>
            </a:r>
            <a:r>
              <a:rPr lang="en-US" altLang="zh-CN" dirty="0"/>
              <a:t>CN</a:t>
            </a:r>
          </a:p>
          <a:p>
            <a:r>
              <a:rPr lang="zh-CN" altLang="en-US" dirty="0"/>
              <a:t>的颜色模板肯定也就跟不上了。这个还和模型更新策略与更新速度有关，固定学习率的线性加</a:t>
            </a:r>
          </a:p>
          <a:p>
            <a:r>
              <a:rPr lang="zh-CN" altLang="en-US" dirty="0"/>
              <a:t>权更新，如果学习率太大，部分或短暂遮挡和任何检测不准确，模型就会学习到背景信息，积累到一定程度模型跟着背景私奔了，一去不复返。如果学习率太小，目标已经变形了而模板还</a:t>
            </a:r>
          </a:p>
          <a:p>
            <a:r>
              <a:rPr lang="zh-CN" altLang="en-US" dirty="0"/>
              <a:t>是那个模板，就会变得不认识目标。</a:t>
            </a:r>
          </a:p>
        </p:txBody>
      </p:sp>
      <p:sp>
        <p:nvSpPr>
          <p:cNvPr id="4" name="灯片编号占位符 3"/>
          <p:cNvSpPr>
            <a:spLocks noGrp="1"/>
          </p:cNvSpPr>
          <p:nvPr>
            <p:ph type="sldNum" sz="quarter" idx="10"/>
          </p:nvPr>
        </p:nvSpPr>
        <p:spPr/>
        <p:txBody>
          <a:bodyPr/>
          <a:lstStyle/>
          <a:p>
            <a:fld id="{4667F765-8929-4E16-B52B-A95BA23A04BE}" type="slidenum">
              <a:rPr lang="zh-CN" altLang="en-US" smtClean="0"/>
              <a:t>22</a:t>
            </a:fld>
            <a:endParaRPr lang="zh-CN" altLang="en-US"/>
          </a:p>
        </p:txBody>
      </p:sp>
    </p:spTree>
    <p:extLst>
      <p:ext uri="{BB962C8B-B14F-4D97-AF65-F5344CB8AC3E}">
        <p14:creationId xmlns:p14="http://schemas.microsoft.com/office/powerpoint/2010/main" val="3916595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一个问题关于傅立叶卷积算法图片和滤波器被映射到这个拓扑结构的一个环。换句话说，就是图片的左边缘与右边缘连接，上边缘与下边缘连接。在卷积时，图像的旋转通过这个环形的空间代替了它们在时域的转换。人工的链接图像边界将影响相关输出。</a:t>
            </a:r>
            <a:endParaRPr lang="en-US" altLang="zh-CN" dirty="0">
              <a:effectLst/>
            </a:endParaRPr>
          </a:p>
          <a:p>
            <a:endParaRPr lang="en-US" altLang="zh-CN" dirty="0">
              <a:effectLst/>
            </a:endParaRPr>
          </a:p>
          <a:p>
            <a:r>
              <a:rPr lang="zh-CN" altLang="en-US" dirty="0">
                <a:effectLst/>
              </a:rPr>
              <a:t>这个影响在预处理时需要减弱。首先，原始像素值通过一个对数函数转换，这将有助于低对比度照明的情况。这个原始的像素值就被规范化为</a:t>
            </a:r>
            <a:r>
              <a:rPr lang="en-US" altLang="zh-CN" dirty="0">
                <a:effectLst/>
              </a:rPr>
              <a:t>0.0</a:t>
            </a:r>
            <a:r>
              <a:rPr lang="zh-CN" altLang="en-US" dirty="0">
                <a:effectLst/>
              </a:rPr>
              <a:t>和</a:t>
            </a:r>
            <a:r>
              <a:rPr lang="en-US" altLang="zh-CN" dirty="0">
                <a:effectLst/>
              </a:rPr>
              <a:t>1.0</a:t>
            </a:r>
            <a:r>
              <a:rPr lang="zh-CN" altLang="en-US" dirty="0">
                <a:effectLst/>
              </a:rPr>
              <a:t>。最终，图像乘上一个余弦窗口将是靠近图像边缘的像素值接近于零。有利于突出靠近中心的目标</a:t>
            </a:r>
            <a:endParaRPr lang="zh-CN" altLang="en-US" dirty="0"/>
          </a:p>
        </p:txBody>
      </p:sp>
      <p:sp>
        <p:nvSpPr>
          <p:cNvPr id="4" name="灯片编号占位符 3"/>
          <p:cNvSpPr>
            <a:spLocks noGrp="1"/>
          </p:cNvSpPr>
          <p:nvPr>
            <p:ph type="sldNum" sz="quarter" idx="10"/>
          </p:nvPr>
        </p:nvSpPr>
        <p:spPr/>
        <p:txBody>
          <a:bodyPr/>
          <a:lstStyle/>
          <a:p>
            <a:fld id="{4667F765-8929-4E16-B52B-A95BA23A04BE}" type="slidenum">
              <a:rPr lang="zh-CN" altLang="en-US" smtClean="0"/>
              <a:t>23</a:t>
            </a:fld>
            <a:endParaRPr lang="zh-CN" altLang="en-US"/>
          </a:p>
        </p:txBody>
      </p:sp>
    </p:spTree>
    <p:extLst>
      <p:ext uri="{BB962C8B-B14F-4D97-AF65-F5344CB8AC3E}">
        <p14:creationId xmlns:p14="http://schemas.microsoft.com/office/powerpoint/2010/main" val="3572296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7F765-8929-4E16-B52B-A95BA23A04BE}" type="slidenum">
              <a:rPr lang="zh-CN" altLang="en-US" smtClean="0"/>
              <a:t>27</a:t>
            </a:fld>
            <a:endParaRPr lang="zh-CN" altLang="en-US"/>
          </a:p>
        </p:txBody>
      </p:sp>
    </p:spTree>
    <p:extLst>
      <p:ext uri="{BB962C8B-B14F-4D97-AF65-F5344CB8AC3E}">
        <p14:creationId xmlns:p14="http://schemas.microsoft.com/office/powerpoint/2010/main" val="4196948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7F765-8929-4E16-B52B-A95BA23A04BE}" type="slidenum">
              <a:rPr lang="zh-CN" altLang="en-US" smtClean="0"/>
              <a:t>31</a:t>
            </a:fld>
            <a:endParaRPr lang="zh-CN" altLang="en-US"/>
          </a:p>
        </p:txBody>
      </p:sp>
    </p:spTree>
    <p:extLst>
      <p:ext uri="{BB962C8B-B14F-4D97-AF65-F5344CB8AC3E}">
        <p14:creationId xmlns:p14="http://schemas.microsoft.com/office/powerpoint/2010/main" val="19467741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 name="Line 2"/>
          <p:cNvSpPr>
            <a:spLocks noChangeShapeType="1"/>
          </p:cNvSpPr>
          <p:nvPr/>
        </p:nvSpPr>
        <p:spPr bwMode="auto">
          <a:xfrm>
            <a:off x="841375" y="3501008"/>
            <a:ext cx="7412038" cy="0"/>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 name="Rectangle 6"/>
          <p:cNvSpPr>
            <a:spLocks noChangeArrowheads="1"/>
          </p:cNvSpPr>
          <p:nvPr/>
        </p:nvSpPr>
        <p:spPr bwMode="auto">
          <a:xfrm>
            <a:off x="8374063" y="6453188"/>
            <a:ext cx="769937"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algn="r" eaLnBrk="0" hangingPunct="0"/>
            <a:r>
              <a:rPr lang="zh-CN" altLang="en-US" sz="1000" b="0"/>
              <a:t>   </a:t>
            </a:r>
            <a:r>
              <a:rPr lang="en-US" altLang="zh-CN" sz="1000" b="0"/>
              <a:t>Page </a:t>
            </a:r>
            <a:fld id="{CFB5867B-4720-4761-8D0F-422FBAC666C6}" type="slidenum">
              <a:rPr lang="en-US" altLang="zh-CN" sz="1000" b="0"/>
              <a:pPr algn="r" eaLnBrk="0" hangingPunct="0"/>
              <a:t>‹#›</a:t>
            </a:fld>
            <a:endParaRPr lang="en-US" altLang="zh-CN" sz="1000" b="0"/>
          </a:p>
        </p:txBody>
      </p:sp>
      <p:sp>
        <p:nvSpPr>
          <p:cNvPr id="412677" name="Rectangle 5"/>
          <p:cNvSpPr>
            <a:spLocks noGrp="1" noChangeArrowheads="1"/>
          </p:cNvSpPr>
          <p:nvPr>
            <p:ph type="ctrTitle" sz="quarter"/>
          </p:nvPr>
        </p:nvSpPr>
        <p:spPr>
          <a:xfrm>
            <a:off x="1403350" y="1988840"/>
            <a:ext cx="6330950" cy="1143000"/>
          </a:xfrm>
        </p:spPr>
        <p:txBody>
          <a:bodyPr anchor="ctr" anchorCtr="1"/>
          <a:lstStyle>
            <a:lvl1pPr>
              <a:defRPr sz="4000"/>
            </a:lvl1pPr>
          </a:lstStyle>
          <a:p>
            <a:r>
              <a:rPr lang="en-US" altLang="zh-CN" dirty="0"/>
              <a:t>TITLE</a:t>
            </a:r>
          </a:p>
        </p:txBody>
      </p:sp>
      <p:pic>
        <p:nvPicPr>
          <p:cNvPr id="9" name="图片 8">
            <a:extLst>
              <a:ext uri="{FF2B5EF4-FFF2-40B4-BE49-F238E27FC236}">
                <a16:creationId xmlns:a16="http://schemas.microsoft.com/office/drawing/2014/main" id="{9E481D0F-1F9B-40AE-B0E6-A980BB51722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76256" y="252314"/>
            <a:ext cx="2090146" cy="529717"/>
          </a:xfrm>
          <a:prstGeom prst="rect">
            <a:avLst/>
          </a:prstGeom>
        </p:spPr>
      </p:pic>
    </p:spTree>
    <p:extLst>
      <p:ext uri="{BB962C8B-B14F-4D97-AF65-F5344CB8AC3E}">
        <p14:creationId xmlns:p14="http://schemas.microsoft.com/office/powerpoint/2010/main" val="235770965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0144395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5938" y="404813"/>
            <a:ext cx="2025650" cy="57213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84225" y="404813"/>
            <a:ext cx="5929313" cy="57213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2999455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771775" y="404813"/>
            <a:ext cx="6119813" cy="792162"/>
          </a:xfrm>
        </p:spPr>
        <p:txBody>
          <a:bodyPr/>
          <a:lstStyle/>
          <a:p>
            <a:r>
              <a:rPr lang="zh-CN" altLang="en-US"/>
              <a:t>单击此处编辑母版标题样式</a:t>
            </a:r>
          </a:p>
        </p:txBody>
      </p:sp>
      <p:sp>
        <p:nvSpPr>
          <p:cNvPr id="3" name="文本占位符 2"/>
          <p:cNvSpPr>
            <a:spLocks noGrp="1"/>
          </p:cNvSpPr>
          <p:nvPr>
            <p:ph type="body" sz="half" idx="1"/>
          </p:nvPr>
        </p:nvSpPr>
        <p:spPr>
          <a:xfrm>
            <a:off x="784225" y="1600200"/>
            <a:ext cx="3711575"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3711575"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4341899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771775" y="404813"/>
            <a:ext cx="6119813" cy="792162"/>
          </a:xfrm>
        </p:spPr>
        <p:txBody>
          <a:bodyPr/>
          <a:lstStyle/>
          <a:p>
            <a:r>
              <a:rPr lang="zh-CN" altLang="en-US"/>
              <a:t>单击此处编辑母版标题样式</a:t>
            </a:r>
          </a:p>
        </p:txBody>
      </p:sp>
      <p:sp>
        <p:nvSpPr>
          <p:cNvPr id="3" name="文本占位符 2"/>
          <p:cNvSpPr>
            <a:spLocks noGrp="1"/>
          </p:cNvSpPr>
          <p:nvPr>
            <p:ph type="body" sz="half" idx="1"/>
          </p:nvPr>
        </p:nvSpPr>
        <p:spPr>
          <a:xfrm>
            <a:off x="784225" y="1600200"/>
            <a:ext cx="3711575"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3711575"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3711575"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7046735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27585" y="260425"/>
            <a:ext cx="7416824" cy="576287"/>
          </a:xfrm>
        </p:spPr>
        <p:txBody>
          <a:bodyPr/>
          <a:lstStyle>
            <a:lvl1pPr algn="l">
              <a:defRPr b="1">
                <a:solidFill>
                  <a:srgbClr val="0033CC"/>
                </a:solidFill>
                <a:latin typeface="Times New Roman" pitchFamily="18" charset="0"/>
                <a:cs typeface="Times New Roman" pitchFamily="18" charset="0"/>
              </a:defRPr>
            </a:lvl1pPr>
          </a:lstStyle>
          <a:p>
            <a:r>
              <a:rPr lang="zh-CN" altLang="en-US" dirty="0"/>
              <a:t>单击此处编辑母版标题样式</a:t>
            </a:r>
          </a:p>
        </p:txBody>
      </p:sp>
      <p:sp>
        <p:nvSpPr>
          <p:cNvPr id="3" name="内容占位符 2"/>
          <p:cNvSpPr>
            <a:spLocks noGrp="1"/>
          </p:cNvSpPr>
          <p:nvPr>
            <p:ph idx="1"/>
          </p:nvPr>
        </p:nvSpPr>
        <p:spPr/>
        <p:txBody>
          <a:bodyPr/>
          <a:lstStyle>
            <a:lvl1pPr marL="341313" indent="-341313">
              <a:buFont typeface="Wingdings" panose="05000000000000000000" pitchFamily="2" charset="2"/>
              <a:buChar char="Ø"/>
              <a:defRPr>
                <a:latin typeface="Times New Roman" pitchFamily="18" charset="0"/>
                <a:cs typeface="Times New Roman" pitchFamily="18" charset="0"/>
              </a:defRPr>
            </a:lvl1pPr>
            <a:lvl2pPr>
              <a:defRPr>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60747682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1073230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84225" y="1600200"/>
            <a:ext cx="37115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37115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4780416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9415981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93446667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34691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72435764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67644760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5FDB4D5-82FE-47DA-8AEC-5A71775D0CE5}"/>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6946350" y="116632"/>
            <a:ext cx="2090146" cy="529717"/>
          </a:xfrm>
          <a:prstGeom prst="rect">
            <a:avLst/>
          </a:prstGeom>
        </p:spPr>
      </p:pic>
      <p:sp>
        <p:nvSpPr>
          <p:cNvPr id="1026" name="Rectangle 2"/>
          <p:cNvSpPr>
            <a:spLocks noChangeArrowheads="1"/>
          </p:cNvSpPr>
          <p:nvPr/>
        </p:nvSpPr>
        <p:spPr bwMode="auto">
          <a:xfrm>
            <a:off x="8460432" y="6524625"/>
            <a:ext cx="445636" cy="24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algn="r" eaLnBrk="0" hangingPunct="0"/>
            <a:r>
              <a:rPr lang="zh-CN" altLang="en-US" sz="1000" b="0" dirty="0">
                <a:latin typeface="华文中宋" pitchFamily="2" charset="-122"/>
                <a:ea typeface="华文中宋" pitchFamily="2" charset="-122"/>
              </a:rPr>
              <a:t>  </a:t>
            </a:r>
            <a:r>
              <a:rPr lang="en-US" altLang="zh-CN" sz="1000" b="0" dirty="0">
                <a:latin typeface="华文中宋" pitchFamily="2" charset="-122"/>
                <a:ea typeface="华文中宋" pitchFamily="2" charset="-122"/>
              </a:rPr>
              <a:t> </a:t>
            </a:r>
            <a:fld id="{7B410C18-22D1-41F9-8F82-B2B13333E07B}" type="slidenum">
              <a:rPr lang="en-US" altLang="zh-CN" sz="1000" b="0">
                <a:latin typeface="华文中宋" pitchFamily="2" charset="-122"/>
                <a:ea typeface="华文中宋" pitchFamily="2" charset="-122"/>
              </a:rPr>
              <a:pPr algn="r" eaLnBrk="0" hangingPunct="0"/>
              <a:t>‹#›</a:t>
            </a:fld>
            <a:endParaRPr lang="en-US" altLang="zh-CN" sz="1000" b="0" dirty="0">
              <a:latin typeface="华文中宋" pitchFamily="2" charset="-122"/>
              <a:ea typeface="华文中宋" pitchFamily="2" charset="-122"/>
            </a:endParaRPr>
          </a:p>
        </p:txBody>
      </p:sp>
      <p:sp>
        <p:nvSpPr>
          <p:cNvPr id="1029" name="Rectangle 5"/>
          <p:cNvSpPr>
            <a:spLocks noChangeArrowheads="1"/>
          </p:cNvSpPr>
          <p:nvPr/>
        </p:nvSpPr>
        <p:spPr bwMode="auto">
          <a:xfrm>
            <a:off x="0" y="6237288"/>
            <a:ext cx="91440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p>
            <a:pPr eaLnBrk="0" hangingPunct="0"/>
            <a:r>
              <a:rPr lang="zh-CN" altLang="en-US">
                <a:solidFill>
                  <a:srgbClr val="436ACB"/>
                </a:solidFill>
                <a:latin typeface="华文中宋" pitchFamily="2" charset="-122"/>
                <a:ea typeface="华文中宋" pitchFamily="2" charset="-122"/>
              </a:rPr>
              <a:t>      </a:t>
            </a:r>
            <a:endParaRPr lang="zh-CN" altLang="en-US">
              <a:latin typeface="华文中宋" pitchFamily="2" charset="-122"/>
              <a:ea typeface="华文中宋" pitchFamily="2" charset="-122"/>
            </a:endParaRPr>
          </a:p>
        </p:txBody>
      </p:sp>
      <p:sp>
        <p:nvSpPr>
          <p:cNvPr id="1031" name="Rectangle 7"/>
          <p:cNvSpPr>
            <a:spLocks noGrp="1" noChangeArrowheads="1"/>
          </p:cNvSpPr>
          <p:nvPr>
            <p:ph type="body" idx="1"/>
          </p:nvPr>
        </p:nvSpPr>
        <p:spPr bwMode="auto">
          <a:xfrm>
            <a:off x="395536" y="1268760"/>
            <a:ext cx="8434139"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 第四级</a:t>
            </a:r>
          </a:p>
          <a:p>
            <a:pPr lvl="2"/>
            <a:endParaRPr lang="zh-CN" altLang="en-US"/>
          </a:p>
          <a:p>
            <a:pPr lvl="3"/>
            <a:endParaRPr lang="zh-CN" altLang="en-US"/>
          </a:p>
        </p:txBody>
      </p:sp>
      <p:sp>
        <p:nvSpPr>
          <p:cNvPr id="1027" name="Rectangle 3"/>
          <p:cNvSpPr>
            <a:spLocks noGrp="1" noChangeArrowheads="1"/>
          </p:cNvSpPr>
          <p:nvPr>
            <p:ph type="title"/>
          </p:nvPr>
        </p:nvSpPr>
        <p:spPr bwMode="auto">
          <a:xfrm>
            <a:off x="827584" y="260648"/>
            <a:ext cx="7412037" cy="555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zh-CN" dirty="0"/>
              <a:t>Click to edit Master title </a:t>
            </a:r>
            <a:r>
              <a:rPr lang="en-US" altLang="zh-CN" dirty="0" err="1"/>
              <a:t>styledjjdjd</a:t>
            </a:r>
            <a:endParaRPr lang="en-US" altLang="zh-CN" dirty="0"/>
          </a:p>
        </p:txBody>
      </p:sp>
      <p:sp>
        <p:nvSpPr>
          <p:cNvPr id="1028" name="Line 4"/>
          <p:cNvSpPr>
            <a:spLocks noChangeShapeType="1"/>
          </p:cNvSpPr>
          <p:nvPr/>
        </p:nvSpPr>
        <p:spPr bwMode="auto">
          <a:xfrm>
            <a:off x="827584" y="836712"/>
            <a:ext cx="7412037" cy="0"/>
          </a:xfrm>
          <a:prstGeom prst="line">
            <a:avLst/>
          </a:prstGeom>
          <a:noFill/>
          <a:ln w="254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58263872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Lst>
  <p:transition/>
  <p:txStyles>
    <p:titleStyle>
      <a:lvl1pPr algn="ctr" rtl="0" eaLnBrk="0" fontAlgn="base" hangingPunct="0">
        <a:spcBef>
          <a:spcPct val="0"/>
        </a:spcBef>
        <a:spcAft>
          <a:spcPct val="0"/>
        </a:spcAft>
        <a:defRPr sz="3200">
          <a:solidFill>
            <a:schemeClr val="tx2"/>
          </a:solidFill>
          <a:latin typeface="+mj-lt"/>
          <a:ea typeface="+mj-ea"/>
          <a:cs typeface="+mj-cs"/>
        </a:defRPr>
      </a:lvl1pPr>
      <a:lvl2pPr algn="r" rtl="0" eaLnBrk="0" fontAlgn="base" hangingPunct="0">
        <a:spcBef>
          <a:spcPct val="0"/>
        </a:spcBef>
        <a:spcAft>
          <a:spcPct val="0"/>
        </a:spcAft>
        <a:defRPr sz="3200">
          <a:solidFill>
            <a:schemeClr val="tx2"/>
          </a:solidFill>
          <a:latin typeface="华文中宋" pitchFamily="2" charset="-122"/>
          <a:ea typeface="华文中宋" pitchFamily="2" charset="-122"/>
        </a:defRPr>
      </a:lvl2pPr>
      <a:lvl3pPr algn="r" rtl="0" eaLnBrk="0" fontAlgn="base" hangingPunct="0">
        <a:spcBef>
          <a:spcPct val="0"/>
        </a:spcBef>
        <a:spcAft>
          <a:spcPct val="0"/>
        </a:spcAft>
        <a:defRPr sz="3200">
          <a:solidFill>
            <a:schemeClr val="tx2"/>
          </a:solidFill>
          <a:latin typeface="华文中宋" pitchFamily="2" charset="-122"/>
          <a:ea typeface="华文中宋" pitchFamily="2" charset="-122"/>
        </a:defRPr>
      </a:lvl3pPr>
      <a:lvl4pPr algn="r" rtl="0" eaLnBrk="0" fontAlgn="base" hangingPunct="0">
        <a:spcBef>
          <a:spcPct val="0"/>
        </a:spcBef>
        <a:spcAft>
          <a:spcPct val="0"/>
        </a:spcAft>
        <a:defRPr sz="3200">
          <a:solidFill>
            <a:schemeClr val="tx2"/>
          </a:solidFill>
          <a:latin typeface="华文中宋" pitchFamily="2" charset="-122"/>
          <a:ea typeface="华文中宋" pitchFamily="2" charset="-122"/>
        </a:defRPr>
      </a:lvl4pPr>
      <a:lvl5pPr algn="r" rtl="0" eaLnBrk="0" fontAlgn="base" hangingPunct="0">
        <a:spcBef>
          <a:spcPct val="0"/>
        </a:spcBef>
        <a:spcAft>
          <a:spcPct val="0"/>
        </a:spcAft>
        <a:defRPr sz="3200">
          <a:solidFill>
            <a:schemeClr val="tx2"/>
          </a:solidFill>
          <a:latin typeface="华文中宋" pitchFamily="2" charset="-122"/>
          <a:ea typeface="华文中宋" pitchFamily="2" charset="-122"/>
        </a:defRPr>
      </a:lvl5pPr>
      <a:lvl6pPr marL="457200" algn="r" rtl="0" fontAlgn="base">
        <a:spcBef>
          <a:spcPct val="0"/>
        </a:spcBef>
        <a:spcAft>
          <a:spcPct val="0"/>
        </a:spcAft>
        <a:defRPr sz="3200">
          <a:solidFill>
            <a:schemeClr val="tx2"/>
          </a:solidFill>
          <a:latin typeface="华文中宋" pitchFamily="2" charset="-122"/>
          <a:ea typeface="华文中宋" pitchFamily="2" charset="-122"/>
        </a:defRPr>
      </a:lvl6pPr>
      <a:lvl7pPr marL="914400" algn="r" rtl="0" fontAlgn="base">
        <a:spcBef>
          <a:spcPct val="0"/>
        </a:spcBef>
        <a:spcAft>
          <a:spcPct val="0"/>
        </a:spcAft>
        <a:defRPr sz="3200">
          <a:solidFill>
            <a:schemeClr val="tx2"/>
          </a:solidFill>
          <a:latin typeface="华文中宋" pitchFamily="2" charset="-122"/>
          <a:ea typeface="华文中宋" pitchFamily="2" charset="-122"/>
        </a:defRPr>
      </a:lvl7pPr>
      <a:lvl8pPr marL="1371600" algn="r" rtl="0" fontAlgn="base">
        <a:spcBef>
          <a:spcPct val="0"/>
        </a:spcBef>
        <a:spcAft>
          <a:spcPct val="0"/>
        </a:spcAft>
        <a:defRPr sz="3200">
          <a:solidFill>
            <a:schemeClr val="tx2"/>
          </a:solidFill>
          <a:latin typeface="华文中宋" pitchFamily="2" charset="-122"/>
          <a:ea typeface="华文中宋" pitchFamily="2" charset="-122"/>
        </a:defRPr>
      </a:lvl8pPr>
      <a:lvl9pPr marL="1828800" algn="r" rtl="0" fontAlgn="base">
        <a:spcBef>
          <a:spcPct val="0"/>
        </a:spcBef>
        <a:spcAft>
          <a:spcPct val="0"/>
        </a:spcAft>
        <a:defRPr sz="3200">
          <a:solidFill>
            <a:schemeClr val="tx2"/>
          </a:solidFill>
          <a:latin typeface="华文中宋" pitchFamily="2" charset="-122"/>
          <a:ea typeface="华文中宋" pitchFamily="2" charset="-122"/>
        </a:defRPr>
      </a:lvl9pPr>
    </p:titleStyle>
    <p:bodyStyle>
      <a:lvl1pPr marL="341313" indent="-341313" algn="l" rtl="0" eaLnBrk="0" fontAlgn="base" hangingPunct="0">
        <a:spcBef>
          <a:spcPct val="50000"/>
        </a:spcBef>
        <a:spcAft>
          <a:spcPct val="0"/>
        </a:spcAft>
        <a:buClr>
          <a:srgbClr val="0066FF"/>
        </a:buClr>
        <a:buFont typeface="Wingdings" pitchFamily="2" charset="2"/>
        <a:buChar char="n"/>
        <a:defRPr sz="2800">
          <a:solidFill>
            <a:schemeClr val="tx1"/>
          </a:solidFill>
          <a:latin typeface="+mn-lt"/>
          <a:ea typeface="+mn-ea"/>
          <a:cs typeface="+mn-cs"/>
        </a:defRPr>
      </a:lvl1pPr>
      <a:lvl2pPr marL="741363" indent="-285750" algn="l" rtl="0" eaLnBrk="0" fontAlgn="base" hangingPunct="0">
        <a:spcBef>
          <a:spcPct val="50000"/>
        </a:spcBef>
        <a:spcAft>
          <a:spcPct val="0"/>
        </a:spcAft>
        <a:buClr>
          <a:srgbClr val="F35B1B"/>
        </a:buClr>
        <a:buSzPct val="83000"/>
        <a:buFont typeface="Wingdings" pitchFamily="2" charset="2"/>
        <a:buChar char="l"/>
        <a:defRPr sz="2400">
          <a:solidFill>
            <a:schemeClr val="tx1"/>
          </a:solidFill>
          <a:latin typeface="+mn-lt"/>
          <a:ea typeface="+mn-ea"/>
        </a:defRPr>
      </a:lvl2pPr>
      <a:lvl3pPr marL="1141413" indent="-285750" algn="l" rtl="0" eaLnBrk="0" fontAlgn="base" hangingPunct="0">
        <a:spcBef>
          <a:spcPct val="50000"/>
        </a:spcBef>
        <a:spcAft>
          <a:spcPct val="0"/>
        </a:spcAft>
        <a:buClr>
          <a:srgbClr val="0000FF"/>
        </a:buClr>
        <a:buSzPct val="88000"/>
        <a:buFont typeface="Wingdings" pitchFamily="2" charset="2"/>
        <a:buChar char="p"/>
        <a:defRPr sz="2000">
          <a:solidFill>
            <a:schemeClr val="tx1"/>
          </a:solidFill>
          <a:latin typeface="+mn-lt"/>
          <a:ea typeface="+mn-ea"/>
        </a:defRPr>
      </a:lvl3pPr>
      <a:lvl4pPr marL="1477963" indent="-222250" algn="l" rtl="0" eaLnBrk="0" fontAlgn="base" hangingPunct="0">
        <a:spcBef>
          <a:spcPct val="50000"/>
        </a:spcBef>
        <a:spcAft>
          <a:spcPct val="0"/>
        </a:spcAft>
        <a:buClr>
          <a:schemeClr val="tx1"/>
        </a:buClr>
        <a:buSzPct val="135000"/>
        <a:buFont typeface="Wingdings" pitchFamily="2" charset="2"/>
        <a:buChar char="Ø"/>
        <a:defRPr sz="2000">
          <a:solidFill>
            <a:schemeClr val="tx1"/>
          </a:solidFill>
          <a:latin typeface="+mn-lt"/>
          <a:ea typeface="+mn-ea"/>
        </a:defRPr>
      </a:lvl4pPr>
      <a:lvl5pPr marL="1776413" indent="-184150" algn="l" rtl="0" eaLnBrk="0" fontAlgn="base" hangingPunct="0">
        <a:spcBef>
          <a:spcPct val="20000"/>
        </a:spcBef>
        <a:spcAft>
          <a:spcPct val="0"/>
        </a:spcAft>
        <a:buChar char="»"/>
        <a:defRPr sz="2000">
          <a:solidFill>
            <a:schemeClr val="tx1"/>
          </a:solidFill>
          <a:latin typeface="Times New Roman" pitchFamily="18" charset="0"/>
          <a:ea typeface="宋体" pitchFamily="2" charset="-122"/>
        </a:defRPr>
      </a:lvl5pPr>
      <a:lvl6pPr marL="2233613" indent="-184150" algn="l" rtl="0" fontAlgn="base">
        <a:spcBef>
          <a:spcPct val="20000"/>
        </a:spcBef>
        <a:spcAft>
          <a:spcPct val="0"/>
        </a:spcAft>
        <a:buChar char="»"/>
        <a:defRPr sz="2000">
          <a:solidFill>
            <a:schemeClr val="tx1"/>
          </a:solidFill>
          <a:latin typeface="Times New Roman" pitchFamily="18" charset="0"/>
          <a:ea typeface="宋体" pitchFamily="2" charset="-122"/>
        </a:defRPr>
      </a:lvl6pPr>
      <a:lvl7pPr marL="2690813" indent="-184150" algn="l" rtl="0" fontAlgn="base">
        <a:spcBef>
          <a:spcPct val="20000"/>
        </a:spcBef>
        <a:spcAft>
          <a:spcPct val="0"/>
        </a:spcAft>
        <a:buChar char="»"/>
        <a:defRPr sz="2000">
          <a:solidFill>
            <a:schemeClr val="tx1"/>
          </a:solidFill>
          <a:latin typeface="Times New Roman" pitchFamily="18" charset="0"/>
          <a:ea typeface="宋体" pitchFamily="2" charset="-122"/>
        </a:defRPr>
      </a:lvl7pPr>
      <a:lvl8pPr marL="3148013" indent="-184150" algn="l" rtl="0" fontAlgn="base">
        <a:spcBef>
          <a:spcPct val="20000"/>
        </a:spcBef>
        <a:spcAft>
          <a:spcPct val="0"/>
        </a:spcAft>
        <a:buChar char="»"/>
        <a:defRPr sz="2000">
          <a:solidFill>
            <a:schemeClr val="tx1"/>
          </a:solidFill>
          <a:latin typeface="Times New Roman" pitchFamily="18" charset="0"/>
          <a:ea typeface="宋体" pitchFamily="2" charset="-122"/>
        </a:defRPr>
      </a:lvl8pPr>
      <a:lvl9pPr marL="3605213" indent="-184150" algn="l" rtl="0" fontAlgn="base">
        <a:spcBef>
          <a:spcPct val="20000"/>
        </a:spcBef>
        <a:spcAft>
          <a:spcPct val="0"/>
        </a:spcAft>
        <a:buChar char="»"/>
        <a:defRPr sz="2000">
          <a:solidFill>
            <a:schemeClr val="tx1"/>
          </a:solidFill>
          <a:latin typeface="Times New Roman" pitchFamily="18" charset="0"/>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sz="quarter"/>
          </p:nvPr>
        </p:nvSpPr>
        <p:spPr>
          <a:xfrm>
            <a:off x="827584" y="1853952"/>
            <a:ext cx="7344816" cy="1143000"/>
          </a:xfrm>
        </p:spPr>
        <p:txBody>
          <a:bodyPr/>
          <a:lstStyle/>
          <a:p>
            <a:r>
              <a:rPr lang="zh-CN" altLang="en-US" sz="3400" dirty="0">
                <a:solidFill>
                  <a:schemeClr val="tx1"/>
                </a:solidFill>
              </a:rPr>
              <a:t>视觉跟踪方法研究</a:t>
            </a:r>
          </a:p>
        </p:txBody>
      </p:sp>
      <p:sp>
        <p:nvSpPr>
          <p:cNvPr id="3" name="副标题 2"/>
          <p:cNvSpPr txBox="1">
            <a:spLocks/>
          </p:cNvSpPr>
          <p:nvPr/>
        </p:nvSpPr>
        <p:spPr>
          <a:xfrm>
            <a:off x="827584" y="4581128"/>
            <a:ext cx="7344816" cy="1152128"/>
          </a:xfrm>
          <a:prstGeom prst="rect">
            <a:avLst/>
          </a:prstGeom>
        </p:spPr>
        <p:txBody>
          <a:bodyPr>
            <a:noAutofit/>
          </a:bodyPr>
          <a:lstStyle>
            <a:lvl1pPr marL="341313" indent="-341313" algn="l" rtl="0" eaLnBrk="0" fontAlgn="base" hangingPunct="0">
              <a:spcBef>
                <a:spcPct val="50000"/>
              </a:spcBef>
              <a:spcAft>
                <a:spcPct val="0"/>
              </a:spcAft>
              <a:buClr>
                <a:srgbClr val="0066FF"/>
              </a:buClr>
              <a:buFont typeface="Wingdings" pitchFamily="2" charset="2"/>
              <a:buChar char="n"/>
              <a:defRPr sz="2800">
                <a:solidFill>
                  <a:schemeClr val="tx1"/>
                </a:solidFill>
                <a:latin typeface="+mn-lt"/>
                <a:ea typeface="+mn-ea"/>
                <a:cs typeface="+mn-cs"/>
              </a:defRPr>
            </a:lvl1pPr>
            <a:lvl2pPr marL="741363" indent="-285750" algn="l" rtl="0" eaLnBrk="0" fontAlgn="base" hangingPunct="0">
              <a:spcBef>
                <a:spcPct val="50000"/>
              </a:spcBef>
              <a:spcAft>
                <a:spcPct val="0"/>
              </a:spcAft>
              <a:buClr>
                <a:srgbClr val="F35B1B"/>
              </a:buClr>
              <a:buSzPct val="83000"/>
              <a:buFont typeface="Wingdings" pitchFamily="2" charset="2"/>
              <a:buChar char="l"/>
              <a:defRPr sz="2400">
                <a:solidFill>
                  <a:schemeClr val="tx1"/>
                </a:solidFill>
                <a:latin typeface="+mn-lt"/>
                <a:ea typeface="+mn-ea"/>
              </a:defRPr>
            </a:lvl2pPr>
            <a:lvl3pPr marL="1141413" indent="-285750" algn="l" rtl="0" eaLnBrk="0" fontAlgn="base" hangingPunct="0">
              <a:spcBef>
                <a:spcPct val="50000"/>
              </a:spcBef>
              <a:spcAft>
                <a:spcPct val="0"/>
              </a:spcAft>
              <a:buClr>
                <a:srgbClr val="0000FF"/>
              </a:buClr>
              <a:buSzPct val="88000"/>
              <a:buFont typeface="Wingdings" pitchFamily="2" charset="2"/>
              <a:buChar char="p"/>
              <a:defRPr sz="2000">
                <a:solidFill>
                  <a:schemeClr val="tx1"/>
                </a:solidFill>
                <a:latin typeface="+mn-lt"/>
                <a:ea typeface="+mn-ea"/>
              </a:defRPr>
            </a:lvl3pPr>
            <a:lvl4pPr marL="1477963" indent="-222250" algn="l" rtl="0" eaLnBrk="0" fontAlgn="base" hangingPunct="0">
              <a:spcBef>
                <a:spcPct val="50000"/>
              </a:spcBef>
              <a:spcAft>
                <a:spcPct val="0"/>
              </a:spcAft>
              <a:buClr>
                <a:schemeClr val="tx1"/>
              </a:buClr>
              <a:buSzPct val="135000"/>
              <a:buFont typeface="Wingdings" pitchFamily="2" charset="2"/>
              <a:buChar char="Ø"/>
              <a:defRPr sz="2000">
                <a:solidFill>
                  <a:schemeClr val="tx1"/>
                </a:solidFill>
                <a:latin typeface="+mn-lt"/>
                <a:ea typeface="+mn-ea"/>
              </a:defRPr>
            </a:lvl4pPr>
            <a:lvl5pPr marL="1776413" indent="-184150" algn="l" rtl="0" eaLnBrk="0" fontAlgn="base" hangingPunct="0">
              <a:spcBef>
                <a:spcPct val="20000"/>
              </a:spcBef>
              <a:spcAft>
                <a:spcPct val="0"/>
              </a:spcAft>
              <a:buChar char="»"/>
              <a:defRPr sz="2000">
                <a:solidFill>
                  <a:schemeClr val="tx1"/>
                </a:solidFill>
                <a:latin typeface="Times New Roman" pitchFamily="18" charset="0"/>
                <a:ea typeface="宋体" pitchFamily="2" charset="-122"/>
              </a:defRPr>
            </a:lvl5pPr>
            <a:lvl6pPr marL="2233613" indent="-184150" algn="l" rtl="0" fontAlgn="base">
              <a:spcBef>
                <a:spcPct val="20000"/>
              </a:spcBef>
              <a:spcAft>
                <a:spcPct val="0"/>
              </a:spcAft>
              <a:buChar char="»"/>
              <a:defRPr sz="2000">
                <a:solidFill>
                  <a:schemeClr val="tx1"/>
                </a:solidFill>
                <a:latin typeface="Times New Roman" pitchFamily="18" charset="0"/>
                <a:ea typeface="宋体" pitchFamily="2" charset="-122"/>
              </a:defRPr>
            </a:lvl6pPr>
            <a:lvl7pPr marL="2690813" indent="-184150" algn="l" rtl="0" fontAlgn="base">
              <a:spcBef>
                <a:spcPct val="20000"/>
              </a:spcBef>
              <a:spcAft>
                <a:spcPct val="0"/>
              </a:spcAft>
              <a:buChar char="»"/>
              <a:defRPr sz="2000">
                <a:solidFill>
                  <a:schemeClr val="tx1"/>
                </a:solidFill>
                <a:latin typeface="Times New Roman" pitchFamily="18" charset="0"/>
                <a:ea typeface="宋体" pitchFamily="2" charset="-122"/>
              </a:defRPr>
            </a:lvl7pPr>
            <a:lvl8pPr marL="3148013" indent="-184150" algn="l" rtl="0" fontAlgn="base">
              <a:spcBef>
                <a:spcPct val="20000"/>
              </a:spcBef>
              <a:spcAft>
                <a:spcPct val="0"/>
              </a:spcAft>
              <a:buChar char="»"/>
              <a:defRPr sz="2000">
                <a:solidFill>
                  <a:schemeClr val="tx1"/>
                </a:solidFill>
                <a:latin typeface="Times New Roman" pitchFamily="18" charset="0"/>
                <a:ea typeface="宋体" pitchFamily="2" charset="-122"/>
              </a:defRPr>
            </a:lvl8pPr>
            <a:lvl9pPr marL="3605213" indent="-184150" algn="l" rtl="0" fontAlgn="base">
              <a:spcBef>
                <a:spcPct val="20000"/>
              </a:spcBef>
              <a:spcAft>
                <a:spcPct val="0"/>
              </a:spcAft>
              <a:buChar char="»"/>
              <a:defRPr sz="2000">
                <a:solidFill>
                  <a:schemeClr val="tx1"/>
                </a:solidFill>
                <a:latin typeface="Times New Roman" pitchFamily="18" charset="0"/>
                <a:ea typeface="宋体" pitchFamily="2" charset="-122"/>
              </a:defRPr>
            </a:lvl9pPr>
          </a:lstStyle>
          <a:p>
            <a:pPr marL="0" indent="0" algn="ctr">
              <a:lnSpc>
                <a:spcPct val="120000"/>
              </a:lnSpc>
              <a:spcBef>
                <a:spcPts val="0"/>
              </a:spcBef>
              <a:buNone/>
            </a:pPr>
            <a:r>
              <a:rPr lang="zh-CN" altLang="en-US" sz="2600" dirty="0">
                <a:solidFill>
                  <a:srgbClr val="0070C0"/>
                </a:solidFill>
                <a:latin typeface="Times New Roman" pitchFamily="18" charset="0"/>
                <a:cs typeface="Times New Roman" pitchFamily="18" charset="0"/>
              </a:rPr>
              <a:t>朱素果</a:t>
            </a:r>
            <a:endParaRPr lang="en-US" altLang="zh-CN" sz="2600" dirty="0">
              <a:solidFill>
                <a:srgbClr val="0070C0"/>
              </a:solidFill>
              <a:latin typeface="Times New Roman" pitchFamily="18" charset="0"/>
              <a:cs typeface="Times New Roman" pitchFamily="18" charset="0"/>
            </a:endParaRPr>
          </a:p>
          <a:p>
            <a:pPr marL="0" indent="0" algn="ctr">
              <a:lnSpc>
                <a:spcPct val="120000"/>
              </a:lnSpc>
              <a:spcBef>
                <a:spcPts val="0"/>
              </a:spcBef>
              <a:buNone/>
            </a:pPr>
            <a:r>
              <a:rPr lang="en-US" altLang="zh-CN" sz="2600" dirty="0">
                <a:solidFill>
                  <a:srgbClr val="0070C0"/>
                </a:solidFill>
                <a:latin typeface="Times New Roman" pitchFamily="18" charset="0"/>
                <a:cs typeface="Times New Roman" pitchFamily="18" charset="0"/>
              </a:rPr>
              <a:t>2017.9.7</a:t>
            </a:r>
          </a:p>
        </p:txBody>
      </p:sp>
    </p:spTree>
    <p:extLst>
      <p:ext uri="{BB962C8B-B14F-4D97-AF65-F5344CB8AC3E}">
        <p14:creationId xmlns:p14="http://schemas.microsoft.com/office/powerpoint/2010/main" val="327155210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04D60-D464-4000-AA17-AF3603836281}"/>
              </a:ext>
            </a:extLst>
          </p:cNvPr>
          <p:cNvSpPr>
            <a:spLocks noGrp="1"/>
          </p:cNvSpPr>
          <p:nvPr>
            <p:ph type="title"/>
          </p:nvPr>
        </p:nvSpPr>
        <p:spPr/>
        <p:txBody>
          <a:bodyPr/>
          <a:lstStyle/>
          <a:p>
            <a:r>
              <a:rPr lang="zh-CN" altLang="en-US" dirty="0"/>
              <a:t>评价指标</a:t>
            </a:r>
          </a:p>
        </p:txBody>
      </p:sp>
      <p:sp>
        <p:nvSpPr>
          <p:cNvPr id="3" name="内容占位符 2">
            <a:extLst>
              <a:ext uri="{FF2B5EF4-FFF2-40B4-BE49-F238E27FC236}">
                <a16:creationId xmlns:a16="http://schemas.microsoft.com/office/drawing/2014/main" id="{3EEAEDBF-0406-4F1A-BBCB-6156F65AA378}"/>
              </a:ext>
            </a:extLst>
          </p:cNvPr>
          <p:cNvSpPr>
            <a:spLocks noGrp="1"/>
          </p:cNvSpPr>
          <p:nvPr>
            <p:ph idx="1"/>
          </p:nvPr>
        </p:nvSpPr>
        <p:spPr>
          <a:xfrm>
            <a:off x="395536" y="980728"/>
            <a:ext cx="8434139" cy="5400600"/>
          </a:xfrm>
        </p:spPr>
        <p:txBody>
          <a:bodyPr/>
          <a:lstStyle/>
          <a:p>
            <a:r>
              <a:rPr lang="zh-CN" altLang="en-US" sz="2600" dirty="0"/>
              <a:t>中心点误差：</a:t>
            </a:r>
            <a:r>
              <a:rPr lang="en-US" altLang="zh-CN" sz="2600" dirty="0"/>
              <a:t>Center Error</a:t>
            </a:r>
            <a:r>
              <a:rPr lang="zh-CN" altLang="en-US" sz="2600" dirty="0"/>
              <a:t>，中心误差标准值考虑目标中心位置的误差，该方法具有明显的缺点，就是无法衡量目标尺度变化的影响。另外，目标中心的意义有时候不是很明确</a:t>
            </a:r>
            <a:endParaRPr lang="en-US" altLang="zh-CN" sz="2600" dirty="0"/>
          </a:p>
          <a:p>
            <a:r>
              <a:rPr lang="zh-CN" altLang="en-US" sz="2600" dirty="0"/>
              <a:t>覆盖率：</a:t>
            </a:r>
            <a:r>
              <a:rPr lang="en-US" altLang="zh-CN" sz="2600" dirty="0"/>
              <a:t>overlap rate</a:t>
            </a:r>
            <a:r>
              <a:rPr lang="zh-CN" altLang="en-US" sz="2600" dirty="0"/>
              <a:t>，真实的和预测的</a:t>
            </a:r>
            <a:r>
              <a:rPr lang="en-US" altLang="zh-CN" sz="2600" dirty="0"/>
              <a:t>BB</a:t>
            </a:r>
            <a:r>
              <a:rPr lang="zh-CN" altLang="en-US" sz="2600" dirty="0"/>
              <a:t>之间的重叠面积的比例</a:t>
            </a:r>
          </a:p>
        </p:txBody>
      </p:sp>
      <p:pic>
        <p:nvPicPr>
          <p:cNvPr id="5" name="图片 4">
            <a:extLst>
              <a:ext uri="{FF2B5EF4-FFF2-40B4-BE49-F238E27FC236}">
                <a16:creationId xmlns:a16="http://schemas.microsoft.com/office/drawing/2014/main" id="{4C667531-18D7-44DF-BFE7-14E7AF6C31E4}"/>
              </a:ext>
            </a:extLst>
          </p:cNvPr>
          <p:cNvPicPr>
            <a:picLocks noChangeAspect="1"/>
          </p:cNvPicPr>
          <p:nvPr/>
        </p:nvPicPr>
        <p:blipFill>
          <a:blip r:embed="rId2"/>
          <a:stretch>
            <a:fillRect/>
          </a:stretch>
        </p:blipFill>
        <p:spPr>
          <a:xfrm>
            <a:off x="6300192" y="4221088"/>
            <a:ext cx="2124000" cy="2213866"/>
          </a:xfrm>
          <a:prstGeom prst="rect">
            <a:avLst/>
          </a:prstGeom>
        </p:spPr>
      </p:pic>
      <p:pic>
        <p:nvPicPr>
          <p:cNvPr id="6" name="图片 5">
            <a:extLst>
              <a:ext uri="{FF2B5EF4-FFF2-40B4-BE49-F238E27FC236}">
                <a16:creationId xmlns:a16="http://schemas.microsoft.com/office/drawing/2014/main" id="{D03E29E0-8C3A-42A5-A910-88AE74D76D84}"/>
              </a:ext>
            </a:extLst>
          </p:cNvPr>
          <p:cNvPicPr>
            <a:picLocks noChangeAspect="1"/>
          </p:cNvPicPr>
          <p:nvPr/>
        </p:nvPicPr>
        <p:blipFill>
          <a:blip r:embed="rId3"/>
          <a:stretch>
            <a:fillRect/>
          </a:stretch>
        </p:blipFill>
        <p:spPr>
          <a:xfrm>
            <a:off x="539552" y="4304077"/>
            <a:ext cx="5502117" cy="1920406"/>
          </a:xfrm>
          <a:prstGeom prst="rect">
            <a:avLst/>
          </a:prstGeom>
        </p:spPr>
      </p:pic>
      <p:sp>
        <p:nvSpPr>
          <p:cNvPr id="7" name="文本框 6">
            <a:extLst>
              <a:ext uri="{FF2B5EF4-FFF2-40B4-BE49-F238E27FC236}">
                <a16:creationId xmlns:a16="http://schemas.microsoft.com/office/drawing/2014/main" id="{542BC603-F335-4F95-9E6B-BA62C0FFB091}"/>
              </a:ext>
            </a:extLst>
          </p:cNvPr>
          <p:cNvSpPr txBox="1"/>
          <p:nvPr/>
        </p:nvSpPr>
        <p:spPr>
          <a:xfrm>
            <a:off x="2483768" y="6381328"/>
            <a:ext cx="1512168" cy="369332"/>
          </a:xfrm>
          <a:prstGeom prst="rect">
            <a:avLst/>
          </a:prstGeom>
          <a:noFill/>
        </p:spPr>
        <p:txBody>
          <a:bodyPr wrap="square" rtlCol="0">
            <a:spAutoFit/>
          </a:bodyPr>
          <a:lstStyle/>
          <a:p>
            <a:pPr algn="ctr"/>
            <a:r>
              <a:rPr lang="en-US" altLang="zh-CN" dirty="0"/>
              <a:t>CE</a:t>
            </a:r>
            <a:endParaRPr lang="zh-CN" altLang="en-US" dirty="0"/>
          </a:p>
        </p:txBody>
      </p:sp>
      <p:sp>
        <p:nvSpPr>
          <p:cNvPr id="8" name="文本框 7">
            <a:extLst>
              <a:ext uri="{FF2B5EF4-FFF2-40B4-BE49-F238E27FC236}">
                <a16:creationId xmlns:a16="http://schemas.microsoft.com/office/drawing/2014/main" id="{067F4825-7DA4-4C9D-9284-26C9ED141244}"/>
              </a:ext>
            </a:extLst>
          </p:cNvPr>
          <p:cNvSpPr txBox="1"/>
          <p:nvPr/>
        </p:nvSpPr>
        <p:spPr>
          <a:xfrm>
            <a:off x="6588224" y="6381328"/>
            <a:ext cx="1512168" cy="369332"/>
          </a:xfrm>
          <a:prstGeom prst="rect">
            <a:avLst/>
          </a:prstGeom>
          <a:noFill/>
        </p:spPr>
        <p:txBody>
          <a:bodyPr wrap="square" rtlCol="0">
            <a:spAutoFit/>
          </a:bodyPr>
          <a:lstStyle/>
          <a:p>
            <a:pPr algn="ctr"/>
            <a:r>
              <a:rPr lang="en-US" altLang="zh-CN" dirty="0"/>
              <a:t>OR</a:t>
            </a:r>
            <a:endParaRPr lang="zh-CN" altLang="en-US" dirty="0"/>
          </a:p>
        </p:txBody>
      </p:sp>
    </p:spTree>
    <p:extLst>
      <p:ext uri="{BB962C8B-B14F-4D97-AF65-F5344CB8AC3E}">
        <p14:creationId xmlns:p14="http://schemas.microsoft.com/office/powerpoint/2010/main" val="337559651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FBCDB-D0D1-4DD7-A0F3-9C7068CE15ED}"/>
              </a:ext>
            </a:extLst>
          </p:cNvPr>
          <p:cNvSpPr>
            <a:spLocks noGrp="1"/>
          </p:cNvSpPr>
          <p:nvPr>
            <p:ph type="title"/>
          </p:nvPr>
        </p:nvSpPr>
        <p:spPr/>
        <p:txBody>
          <a:bodyPr/>
          <a:lstStyle/>
          <a:p>
            <a:r>
              <a:rPr lang="zh-CN" altLang="en-US" dirty="0"/>
              <a:t>评价指标</a:t>
            </a:r>
          </a:p>
        </p:txBody>
      </p:sp>
      <p:sp>
        <p:nvSpPr>
          <p:cNvPr id="3" name="内容占位符 2">
            <a:extLst>
              <a:ext uri="{FF2B5EF4-FFF2-40B4-BE49-F238E27FC236}">
                <a16:creationId xmlns:a16="http://schemas.microsoft.com/office/drawing/2014/main" id="{20AE3D9F-0A64-4556-BE36-2566C0256125}"/>
              </a:ext>
            </a:extLst>
          </p:cNvPr>
          <p:cNvSpPr>
            <a:spLocks noGrp="1"/>
          </p:cNvSpPr>
          <p:nvPr>
            <p:ph idx="1"/>
          </p:nvPr>
        </p:nvSpPr>
        <p:spPr>
          <a:xfrm>
            <a:off x="395536" y="908720"/>
            <a:ext cx="8434139" cy="1872208"/>
          </a:xfrm>
        </p:spPr>
        <p:txBody>
          <a:bodyPr/>
          <a:lstStyle/>
          <a:p>
            <a:r>
              <a:rPr lang="en-US" altLang="zh-CN" dirty="0"/>
              <a:t>OPE: one-pass evaluation</a:t>
            </a:r>
          </a:p>
          <a:p>
            <a:r>
              <a:rPr lang="en-US" altLang="zh-CN" dirty="0"/>
              <a:t>TRE: temporal robustness evaluation</a:t>
            </a:r>
          </a:p>
          <a:p>
            <a:r>
              <a:rPr lang="en-US" altLang="zh-CN" dirty="0"/>
              <a:t>SRE: spatial robustness evaluation</a:t>
            </a:r>
            <a:endParaRPr lang="zh-CN" altLang="en-US" dirty="0"/>
          </a:p>
        </p:txBody>
      </p:sp>
      <p:pic>
        <p:nvPicPr>
          <p:cNvPr id="4" name="图片 3">
            <a:extLst>
              <a:ext uri="{FF2B5EF4-FFF2-40B4-BE49-F238E27FC236}">
                <a16:creationId xmlns:a16="http://schemas.microsoft.com/office/drawing/2014/main" id="{957533BA-B77B-4BB2-8616-06995053A17F}"/>
              </a:ext>
            </a:extLst>
          </p:cNvPr>
          <p:cNvPicPr>
            <a:picLocks noChangeAspect="1"/>
          </p:cNvPicPr>
          <p:nvPr/>
        </p:nvPicPr>
        <p:blipFill>
          <a:blip r:embed="rId2"/>
          <a:stretch>
            <a:fillRect/>
          </a:stretch>
        </p:blipFill>
        <p:spPr>
          <a:xfrm>
            <a:off x="297675" y="2780928"/>
            <a:ext cx="8532000" cy="2099846"/>
          </a:xfrm>
          <a:prstGeom prst="rect">
            <a:avLst/>
          </a:prstGeom>
        </p:spPr>
      </p:pic>
      <p:sp>
        <p:nvSpPr>
          <p:cNvPr id="5" name="内容占位符 2">
            <a:extLst>
              <a:ext uri="{FF2B5EF4-FFF2-40B4-BE49-F238E27FC236}">
                <a16:creationId xmlns:a16="http://schemas.microsoft.com/office/drawing/2014/main" id="{9837561E-A2FB-42B7-BEC1-75C40B525F3B}"/>
              </a:ext>
            </a:extLst>
          </p:cNvPr>
          <p:cNvSpPr txBox="1">
            <a:spLocks/>
          </p:cNvSpPr>
          <p:nvPr/>
        </p:nvSpPr>
        <p:spPr bwMode="auto">
          <a:xfrm>
            <a:off x="395536" y="5157192"/>
            <a:ext cx="8434139"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1313" indent="-341313" algn="l" rtl="0" eaLnBrk="0" fontAlgn="base" hangingPunct="0">
              <a:spcBef>
                <a:spcPct val="50000"/>
              </a:spcBef>
              <a:spcAft>
                <a:spcPct val="0"/>
              </a:spcAft>
              <a:buClr>
                <a:srgbClr val="0066FF"/>
              </a:buClr>
              <a:buFont typeface="Wingdings" panose="05000000000000000000" pitchFamily="2" charset="2"/>
              <a:buChar char="Ø"/>
              <a:defRPr sz="2800">
                <a:solidFill>
                  <a:schemeClr val="tx1"/>
                </a:solidFill>
                <a:latin typeface="Times New Roman" pitchFamily="18" charset="0"/>
                <a:ea typeface="+mn-ea"/>
                <a:cs typeface="Times New Roman" pitchFamily="18" charset="0"/>
              </a:defRPr>
            </a:lvl1pPr>
            <a:lvl2pPr marL="741363" indent="-285750" algn="l" rtl="0" eaLnBrk="0" fontAlgn="base" hangingPunct="0">
              <a:spcBef>
                <a:spcPct val="50000"/>
              </a:spcBef>
              <a:spcAft>
                <a:spcPct val="0"/>
              </a:spcAft>
              <a:buClr>
                <a:srgbClr val="F35B1B"/>
              </a:buClr>
              <a:buSzPct val="83000"/>
              <a:buFont typeface="Wingdings" pitchFamily="2" charset="2"/>
              <a:buChar char="l"/>
              <a:defRPr sz="2400">
                <a:solidFill>
                  <a:schemeClr val="tx1"/>
                </a:solidFill>
                <a:latin typeface="Times New Roman" pitchFamily="18" charset="0"/>
                <a:ea typeface="+mn-ea"/>
                <a:cs typeface="Times New Roman" pitchFamily="18" charset="0"/>
              </a:defRPr>
            </a:lvl2pPr>
            <a:lvl3pPr marL="1141413" indent="-285750" algn="l" rtl="0" eaLnBrk="0" fontAlgn="base" hangingPunct="0">
              <a:spcBef>
                <a:spcPct val="50000"/>
              </a:spcBef>
              <a:spcAft>
                <a:spcPct val="0"/>
              </a:spcAft>
              <a:buClr>
                <a:srgbClr val="0000FF"/>
              </a:buClr>
              <a:buSzPct val="88000"/>
              <a:buFont typeface="Wingdings" pitchFamily="2" charset="2"/>
              <a:buChar char="p"/>
              <a:defRPr sz="2000">
                <a:solidFill>
                  <a:schemeClr val="tx1"/>
                </a:solidFill>
                <a:latin typeface="Times New Roman" pitchFamily="18" charset="0"/>
                <a:ea typeface="+mn-ea"/>
                <a:cs typeface="Times New Roman" pitchFamily="18" charset="0"/>
              </a:defRPr>
            </a:lvl3pPr>
            <a:lvl4pPr marL="1477963" indent="-222250" algn="l" rtl="0" eaLnBrk="0" fontAlgn="base" hangingPunct="0">
              <a:spcBef>
                <a:spcPct val="50000"/>
              </a:spcBef>
              <a:spcAft>
                <a:spcPct val="0"/>
              </a:spcAft>
              <a:buClr>
                <a:schemeClr val="tx1"/>
              </a:buClr>
              <a:buSzPct val="135000"/>
              <a:buFont typeface="Wingdings" pitchFamily="2" charset="2"/>
              <a:buChar char="Ø"/>
              <a:defRPr sz="2000">
                <a:solidFill>
                  <a:schemeClr val="tx1"/>
                </a:solidFill>
                <a:latin typeface="Times New Roman" pitchFamily="18" charset="0"/>
                <a:ea typeface="+mn-ea"/>
                <a:cs typeface="Times New Roman" pitchFamily="18" charset="0"/>
              </a:defRPr>
            </a:lvl4pPr>
            <a:lvl5pPr marL="1776413" indent="-184150" algn="l" rtl="0" eaLnBrk="0" fontAlgn="base" hangingPunct="0">
              <a:spcBef>
                <a:spcPct val="20000"/>
              </a:spcBef>
              <a:spcAft>
                <a:spcPct val="0"/>
              </a:spcAft>
              <a:buChar char="»"/>
              <a:defRPr sz="2000">
                <a:solidFill>
                  <a:schemeClr val="tx1"/>
                </a:solidFill>
                <a:latin typeface="Times New Roman" pitchFamily="18" charset="0"/>
                <a:ea typeface="宋体" pitchFamily="2" charset="-122"/>
                <a:cs typeface="Times New Roman" pitchFamily="18" charset="0"/>
              </a:defRPr>
            </a:lvl5pPr>
            <a:lvl6pPr marL="2233613" indent="-184150" algn="l" rtl="0" fontAlgn="base">
              <a:spcBef>
                <a:spcPct val="20000"/>
              </a:spcBef>
              <a:spcAft>
                <a:spcPct val="0"/>
              </a:spcAft>
              <a:buChar char="»"/>
              <a:defRPr sz="2000">
                <a:solidFill>
                  <a:schemeClr val="tx1"/>
                </a:solidFill>
                <a:latin typeface="Times New Roman" pitchFamily="18" charset="0"/>
                <a:ea typeface="宋体" pitchFamily="2" charset="-122"/>
              </a:defRPr>
            </a:lvl6pPr>
            <a:lvl7pPr marL="2690813" indent="-184150" algn="l" rtl="0" fontAlgn="base">
              <a:spcBef>
                <a:spcPct val="20000"/>
              </a:spcBef>
              <a:spcAft>
                <a:spcPct val="0"/>
              </a:spcAft>
              <a:buChar char="»"/>
              <a:defRPr sz="2000">
                <a:solidFill>
                  <a:schemeClr val="tx1"/>
                </a:solidFill>
                <a:latin typeface="Times New Roman" pitchFamily="18" charset="0"/>
                <a:ea typeface="宋体" pitchFamily="2" charset="-122"/>
              </a:defRPr>
            </a:lvl7pPr>
            <a:lvl8pPr marL="3148013" indent="-184150" algn="l" rtl="0" fontAlgn="base">
              <a:spcBef>
                <a:spcPct val="20000"/>
              </a:spcBef>
              <a:spcAft>
                <a:spcPct val="0"/>
              </a:spcAft>
              <a:buChar char="»"/>
              <a:defRPr sz="2000">
                <a:solidFill>
                  <a:schemeClr val="tx1"/>
                </a:solidFill>
                <a:latin typeface="Times New Roman" pitchFamily="18" charset="0"/>
                <a:ea typeface="宋体" pitchFamily="2" charset="-122"/>
              </a:defRPr>
            </a:lvl8pPr>
            <a:lvl9pPr marL="3605213" indent="-184150" algn="l" rtl="0" fontAlgn="base">
              <a:spcBef>
                <a:spcPct val="20000"/>
              </a:spcBef>
              <a:spcAft>
                <a:spcPct val="0"/>
              </a:spcAft>
              <a:buChar char="»"/>
              <a:defRPr sz="2000">
                <a:solidFill>
                  <a:schemeClr val="tx1"/>
                </a:solidFill>
                <a:latin typeface="Times New Roman" pitchFamily="18" charset="0"/>
                <a:ea typeface="宋体" pitchFamily="2" charset="-122"/>
              </a:defRPr>
            </a:lvl9pPr>
          </a:lstStyle>
          <a:p>
            <a:r>
              <a:rPr lang="en-US" altLang="zh-CN" kern="0" dirty="0" err="1"/>
              <a:t>EAO:</a:t>
            </a:r>
            <a:r>
              <a:rPr lang="en-US" altLang="zh-CN" dirty="0" err="1"/>
              <a:t>Expect</a:t>
            </a:r>
            <a:r>
              <a:rPr lang="en-US" altLang="zh-CN" dirty="0"/>
              <a:t> Average Overlap Rate  (VOT)</a:t>
            </a:r>
            <a:endParaRPr lang="en-US" altLang="zh-CN" kern="0" dirty="0"/>
          </a:p>
          <a:p>
            <a:r>
              <a:rPr lang="en-US" altLang="zh-CN" kern="0" dirty="0" err="1"/>
              <a:t>EFO:</a:t>
            </a:r>
            <a:r>
              <a:rPr lang="en-US" altLang="zh-CN" dirty="0" err="1"/>
              <a:t>Equivalent</a:t>
            </a:r>
            <a:r>
              <a:rPr lang="en-US" altLang="zh-CN" dirty="0"/>
              <a:t> Filter Operations  (VOT)</a:t>
            </a:r>
            <a:endParaRPr lang="zh-CN" altLang="en-US" kern="0" dirty="0"/>
          </a:p>
        </p:txBody>
      </p:sp>
    </p:spTree>
    <p:extLst>
      <p:ext uri="{BB962C8B-B14F-4D97-AF65-F5344CB8AC3E}">
        <p14:creationId xmlns:p14="http://schemas.microsoft.com/office/powerpoint/2010/main" val="3531408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DB78C-BECB-44C3-A85C-36DA02751BB6}"/>
              </a:ext>
            </a:extLst>
          </p:cNvPr>
          <p:cNvSpPr>
            <a:spLocks noGrp="1"/>
          </p:cNvSpPr>
          <p:nvPr>
            <p:ph type="title"/>
          </p:nvPr>
        </p:nvSpPr>
        <p:spPr/>
        <p:txBody>
          <a:bodyPr/>
          <a:lstStyle/>
          <a:p>
            <a:r>
              <a:rPr lang="zh-CN" altLang="en-US" dirty="0"/>
              <a:t>评价指标</a:t>
            </a:r>
          </a:p>
        </p:txBody>
      </p:sp>
      <p:sp>
        <p:nvSpPr>
          <p:cNvPr id="3" name="内容占位符 2">
            <a:extLst>
              <a:ext uri="{FF2B5EF4-FFF2-40B4-BE49-F238E27FC236}">
                <a16:creationId xmlns:a16="http://schemas.microsoft.com/office/drawing/2014/main" id="{856A34D5-3210-4F39-A3A3-4A6CA15F0C86}"/>
              </a:ext>
            </a:extLst>
          </p:cNvPr>
          <p:cNvSpPr>
            <a:spLocks noGrp="1"/>
          </p:cNvSpPr>
          <p:nvPr>
            <p:ph idx="1"/>
          </p:nvPr>
        </p:nvSpPr>
        <p:spPr>
          <a:xfrm>
            <a:off x="395536" y="1052736"/>
            <a:ext cx="8434139" cy="5112568"/>
          </a:xfrm>
        </p:spPr>
        <p:txBody>
          <a:bodyPr/>
          <a:lstStyle/>
          <a:p>
            <a:r>
              <a:rPr lang="zh-CN" altLang="en-US" sz="2600" dirty="0"/>
              <a:t>跟踪长度：从跟踪开始到中心像素误差下降到阈值以下的（帧数）长度</a:t>
            </a:r>
            <a:endParaRPr lang="en-US" altLang="zh-CN" sz="2600" dirty="0"/>
          </a:p>
          <a:p>
            <a:endParaRPr lang="en-US" altLang="zh-CN" sz="2600" dirty="0"/>
          </a:p>
          <a:p>
            <a:endParaRPr lang="en-US" altLang="zh-CN" sz="2600" dirty="0"/>
          </a:p>
          <a:p>
            <a:endParaRPr lang="en-US" altLang="zh-CN" sz="2600" dirty="0"/>
          </a:p>
          <a:p>
            <a:r>
              <a:rPr lang="zh-CN" altLang="en-US" sz="2600" dirty="0"/>
              <a:t>失败率：</a:t>
            </a:r>
            <a:r>
              <a:rPr lang="en-US" altLang="zh-CN" sz="2600" dirty="0"/>
              <a:t>Failure Rate</a:t>
            </a:r>
            <a:endParaRPr lang="zh-CN" altLang="en-US" sz="2600" dirty="0"/>
          </a:p>
        </p:txBody>
      </p:sp>
      <p:pic>
        <p:nvPicPr>
          <p:cNvPr id="4" name="图片 3">
            <a:extLst>
              <a:ext uri="{FF2B5EF4-FFF2-40B4-BE49-F238E27FC236}">
                <a16:creationId xmlns:a16="http://schemas.microsoft.com/office/drawing/2014/main" id="{5F790919-47FD-407B-809E-0B2CCC2C2799}"/>
              </a:ext>
            </a:extLst>
          </p:cNvPr>
          <p:cNvPicPr>
            <a:picLocks noChangeAspect="1"/>
          </p:cNvPicPr>
          <p:nvPr/>
        </p:nvPicPr>
        <p:blipFill>
          <a:blip r:embed="rId2"/>
          <a:stretch>
            <a:fillRect/>
          </a:stretch>
        </p:blipFill>
        <p:spPr>
          <a:xfrm>
            <a:off x="2627784" y="1938223"/>
            <a:ext cx="5269225" cy="1634793"/>
          </a:xfrm>
          <a:prstGeom prst="rect">
            <a:avLst/>
          </a:prstGeom>
        </p:spPr>
      </p:pic>
      <p:pic>
        <p:nvPicPr>
          <p:cNvPr id="5" name="图片 4">
            <a:extLst>
              <a:ext uri="{FF2B5EF4-FFF2-40B4-BE49-F238E27FC236}">
                <a16:creationId xmlns:a16="http://schemas.microsoft.com/office/drawing/2014/main" id="{59043B03-21FC-4C31-9182-0D9B7E281DA7}"/>
              </a:ext>
            </a:extLst>
          </p:cNvPr>
          <p:cNvPicPr>
            <a:picLocks noChangeAspect="1"/>
          </p:cNvPicPr>
          <p:nvPr/>
        </p:nvPicPr>
        <p:blipFill>
          <a:blip r:embed="rId3"/>
          <a:stretch>
            <a:fillRect/>
          </a:stretch>
        </p:blipFill>
        <p:spPr>
          <a:xfrm>
            <a:off x="2627784" y="4365104"/>
            <a:ext cx="5540220" cy="1729890"/>
          </a:xfrm>
          <a:prstGeom prst="rect">
            <a:avLst/>
          </a:prstGeom>
        </p:spPr>
      </p:pic>
    </p:spTree>
    <p:extLst>
      <p:ext uri="{BB962C8B-B14F-4D97-AF65-F5344CB8AC3E}">
        <p14:creationId xmlns:p14="http://schemas.microsoft.com/office/powerpoint/2010/main" val="86022114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0" y="2780928"/>
            <a:ext cx="9144000" cy="576263"/>
          </a:xfrm>
          <a:prstGeom prst="rect">
            <a:avLst/>
          </a:prstGeom>
          <a:solidFill>
            <a:srgbClr val="CCFFFF"/>
          </a:solidFill>
          <a:ln>
            <a:noFill/>
          </a:ln>
          <a:extLs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nchor="ctr"/>
          <a:lstStyle/>
          <a:p>
            <a:pPr algn="ctr" eaLnBrk="0" hangingPunct="0"/>
            <a:endParaRPr lang="zh-CN" altLang="en-US" dirty="0"/>
          </a:p>
        </p:txBody>
      </p:sp>
      <p:sp>
        <p:nvSpPr>
          <p:cNvPr id="2" name="标题 1"/>
          <p:cNvSpPr>
            <a:spLocks noGrp="1"/>
          </p:cNvSpPr>
          <p:nvPr>
            <p:ph type="title"/>
          </p:nvPr>
        </p:nvSpPr>
        <p:spPr>
          <a:xfrm>
            <a:off x="827585" y="260648"/>
            <a:ext cx="7416824" cy="576287"/>
          </a:xfrm>
        </p:spPr>
        <p:txBody>
          <a:bodyPr/>
          <a:lstStyle/>
          <a:p>
            <a:r>
              <a:rPr lang="zh-CN" altLang="en-US" dirty="0"/>
              <a:t>内容提纲</a:t>
            </a:r>
          </a:p>
        </p:txBody>
      </p:sp>
      <p:sp>
        <p:nvSpPr>
          <p:cNvPr id="3" name="内容占位符 2"/>
          <p:cNvSpPr>
            <a:spLocks noGrp="1"/>
          </p:cNvSpPr>
          <p:nvPr>
            <p:ph idx="1"/>
          </p:nvPr>
        </p:nvSpPr>
        <p:spPr>
          <a:xfrm>
            <a:off x="251520" y="1291208"/>
            <a:ext cx="8568952" cy="5306144"/>
          </a:xfrm>
        </p:spPr>
        <p:txBody>
          <a:bodyPr>
            <a:normAutofit lnSpcReduction="10000"/>
          </a:bodyPr>
          <a:lstStyle/>
          <a:p>
            <a:pPr marL="468000" indent="-514350">
              <a:buClrTx/>
              <a:buFont typeface="+mj-lt"/>
              <a:buAutoNum type="arabicPeriod"/>
            </a:pPr>
            <a:r>
              <a:rPr lang="zh-CN" altLang="en-US" dirty="0"/>
              <a:t>视觉目标跟踪介绍</a:t>
            </a:r>
            <a:endParaRPr lang="en-US" altLang="zh-CN" dirty="0">
              <a:latin typeface="Times New Roman" pitchFamily="18" charset="0"/>
              <a:cs typeface="Times New Roman" pitchFamily="18" charset="0"/>
            </a:endParaRPr>
          </a:p>
          <a:p>
            <a:pPr marL="1080000" lvl="1" indent="-529200">
              <a:lnSpc>
                <a:spcPct val="140000"/>
              </a:lnSpc>
              <a:spcBef>
                <a:spcPts val="600"/>
              </a:spcBef>
              <a:buClrTx/>
              <a:buNone/>
            </a:pPr>
            <a:r>
              <a:rPr lang="en-US" altLang="zh-CN" sz="2300" dirty="0">
                <a:latin typeface="Times New Roman" pitchFamily="18" charset="0"/>
                <a:cs typeface="Times New Roman" pitchFamily="18" charset="0"/>
              </a:rPr>
              <a:t>1.1 </a:t>
            </a:r>
            <a:r>
              <a:rPr lang="zh-CN" altLang="en-US" sz="2300" dirty="0">
                <a:latin typeface="Times New Roman" pitchFamily="18" charset="0"/>
                <a:cs typeface="Times New Roman" pitchFamily="18" charset="0"/>
              </a:rPr>
              <a:t>主要数据集：</a:t>
            </a:r>
            <a:r>
              <a:rPr lang="en-US" altLang="zh-CN" sz="2300" dirty="0">
                <a:latin typeface="Times New Roman" pitchFamily="18" charset="0"/>
                <a:cs typeface="Times New Roman" pitchFamily="18" charset="0"/>
              </a:rPr>
              <a:t>OTB</a:t>
            </a:r>
            <a:r>
              <a:rPr lang="zh-CN" altLang="en-US" sz="2300" dirty="0">
                <a:latin typeface="Times New Roman" pitchFamily="18" charset="0"/>
                <a:cs typeface="Times New Roman" pitchFamily="18" charset="0"/>
              </a:rPr>
              <a:t>，</a:t>
            </a:r>
            <a:r>
              <a:rPr lang="en-US" altLang="zh-CN" sz="2300" dirty="0"/>
              <a:t>VOT</a:t>
            </a:r>
            <a:endParaRPr lang="en-US" altLang="zh-CN" sz="2300" dirty="0">
              <a:latin typeface="Times New Roman" pitchFamily="18" charset="0"/>
              <a:cs typeface="Times New Roman" pitchFamily="18" charset="0"/>
            </a:endParaRPr>
          </a:p>
          <a:p>
            <a:pPr marL="1080000" lvl="1" indent="-529200">
              <a:lnSpc>
                <a:spcPct val="140000"/>
              </a:lnSpc>
              <a:spcBef>
                <a:spcPts val="0"/>
              </a:spcBef>
              <a:buClrTx/>
              <a:buNone/>
            </a:pPr>
            <a:r>
              <a:rPr lang="en-US" altLang="zh-CN" sz="2300" dirty="0">
                <a:latin typeface="Times New Roman" pitchFamily="18" charset="0"/>
                <a:cs typeface="Times New Roman" pitchFamily="18" charset="0"/>
              </a:rPr>
              <a:t>1.2 </a:t>
            </a:r>
            <a:r>
              <a:rPr lang="zh-CN" altLang="en-US" sz="2300" dirty="0"/>
              <a:t>评价指标</a:t>
            </a:r>
            <a:endParaRPr lang="en-US" altLang="zh-CN" sz="2300" dirty="0">
              <a:latin typeface="Times New Roman" pitchFamily="18" charset="0"/>
              <a:cs typeface="Times New Roman" pitchFamily="18" charset="0"/>
            </a:endParaRPr>
          </a:p>
          <a:p>
            <a:pPr marL="468000" indent="-457200">
              <a:buClrTx/>
              <a:buFont typeface="+mj-lt"/>
              <a:buAutoNum type="arabicPeriod"/>
            </a:pPr>
            <a:r>
              <a:rPr lang="zh-CN" altLang="en-US" dirty="0">
                <a:latin typeface="Times New Roman" pitchFamily="18" charset="0"/>
                <a:cs typeface="Times New Roman" pitchFamily="18" charset="0"/>
              </a:rPr>
              <a:t>传统视觉跟踪方法</a:t>
            </a:r>
            <a:endParaRPr lang="en-US" altLang="zh-CN" dirty="0">
              <a:latin typeface="Times New Roman" pitchFamily="18" charset="0"/>
              <a:cs typeface="Times New Roman" pitchFamily="18" charset="0"/>
            </a:endParaRPr>
          </a:p>
          <a:p>
            <a:pPr marL="1080000" lvl="1" indent="-529200">
              <a:lnSpc>
                <a:spcPct val="140000"/>
              </a:lnSpc>
              <a:spcBef>
                <a:spcPts val="0"/>
              </a:spcBef>
              <a:buClrTx/>
              <a:buNone/>
            </a:pPr>
            <a:r>
              <a:rPr lang="en-US" altLang="zh-CN" sz="2300" dirty="0"/>
              <a:t> 2.1  </a:t>
            </a:r>
            <a:r>
              <a:rPr lang="zh-CN" altLang="en-US" sz="2300" dirty="0"/>
              <a:t>视觉跟踪框架介绍</a:t>
            </a:r>
            <a:endParaRPr lang="en-US" altLang="zh-CN" sz="2300" dirty="0"/>
          </a:p>
          <a:p>
            <a:pPr marL="1080000" lvl="1" indent="-529200">
              <a:lnSpc>
                <a:spcPct val="140000"/>
              </a:lnSpc>
              <a:spcBef>
                <a:spcPts val="0"/>
              </a:spcBef>
              <a:buClrTx/>
              <a:buNone/>
            </a:pPr>
            <a:r>
              <a:rPr lang="en-US" altLang="zh-CN" sz="2300" dirty="0">
                <a:latin typeface="Times New Roman" pitchFamily="18" charset="0"/>
                <a:cs typeface="Times New Roman" pitchFamily="18" charset="0"/>
              </a:rPr>
              <a:t> 2.2  </a:t>
            </a:r>
            <a:r>
              <a:rPr lang="zh-CN" altLang="en-US" sz="2300" dirty="0">
                <a:latin typeface="Times New Roman" pitchFamily="18" charset="0"/>
                <a:cs typeface="Times New Roman" pitchFamily="18" charset="0"/>
              </a:rPr>
              <a:t>常见的视觉跟踪方法</a:t>
            </a:r>
            <a:endParaRPr lang="en-US" altLang="zh-CN" sz="2300" dirty="0">
              <a:latin typeface="Times New Roman" pitchFamily="18" charset="0"/>
              <a:cs typeface="Times New Roman" pitchFamily="18" charset="0"/>
            </a:endParaRPr>
          </a:p>
          <a:p>
            <a:pPr marL="468000" indent="-514350">
              <a:buClrTx/>
              <a:buFont typeface="+mj-lt"/>
              <a:buAutoNum type="arabicPeriod"/>
            </a:pPr>
            <a:r>
              <a:rPr lang="zh-CN" altLang="en-US" dirty="0"/>
              <a:t>基于深度学习的视觉跟踪方法</a:t>
            </a:r>
            <a:endParaRPr lang="en-US" altLang="zh-CN" dirty="0"/>
          </a:p>
          <a:p>
            <a:pPr marL="1080000" lvl="1" indent="-529200">
              <a:lnSpc>
                <a:spcPct val="140000"/>
              </a:lnSpc>
              <a:spcBef>
                <a:spcPts val="0"/>
              </a:spcBef>
              <a:buClrTx/>
              <a:buNone/>
            </a:pPr>
            <a:r>
              <a:rPr lang="en-US" altLang="zh-CN" sz="2300" dirty="0"/>
              <a:t> 3.1  </a:t>
            </a:r>
            <a:r>
              <a:rPr lang="zh-CN" altLang="en-US" sz="2300" dirty="0"/>
              <a:t>视觉跟踪框架介绍</a:t>
            </a:r>
            <a:endParaRPr lang="en-US" altLang="zh-CN" sz="2300" dirty="0"/>
          </a:p>
          <a:p>
            <a:pPr marL="1080000" lvl="1" indent="-529200">
              <a:lnSpc>
                <a:spcPct val="140000"/>
              </a:lnSpc>
              <a:spcBef>
                <a:spcPts val="0"/>
              </a:spcBef>
              <a:buClrTx/>
              <a:buNone/>
            </a:pPr>
            <a:r>
              <a:rPr lang="en-US" altLang="zh-CN" sz="2300" dirty="0"/>
              <a:t> 3.2  </a:t>
            </a:r>
            <a:r>
              <a:rPr lang="zh-CN" altLang="en-US" sz="2300" dirty="0"/>
              <a:t>常见的视觉跟踪方法</a:t>
            </a:r>
            <a:endParaRPr lang="en-US" altLang="zh-CN" dirty="0">
              <a:latin typeface="Times New Roman" pitchFamily="18" charset="0"/>
              <a:cs typeface="Times New Roman" pitchFamily="18" charset="0"/>
            </a:endParaRPr>
          </a:p>
          <a:p>
            <a:pPr marL="468000" indent="-514350">
              <a:buClrTx/>
              <a:buFont typeface="+mj-lt"/>
              <a:buAutoNum type="arabicPeriod"/>
            </a:pPr>
            <a:r>
              <a:rPr lang="zh-CN" altLang="en-US" dirty="0"/>
              <a:t>总结</a:t>
            </a:r>
          </a:p>
          <a:p>
            <a:pPr marL="468000" indent="-514350">
              <a:buClrTx/>
              <a:buFont typeface="+mj-lt"/>
              <a:buAutoNum type="arabicPeriod"/>
            </a:pPr>
            <a:endParaRPr lang="en-US" altLang="zh-CN" dirty="0">
              <a:latin typeface="Times New Roman" pitchFamily="18" charset="0"/>
              <a:cs typeface="Times New Roman" pitchFamily="18" charset="0"/>
            </a:endParaRPr>
          </a:p>
        </p:txBody>
      </p:sp>
    </p:spTree>
    <p:extLst>
      <p:ext uri="{BB962C8B-B14F-4D97-AF65-F5344CB8AC3E}">
        <p14:creationId xmlns:p14="http://schemas.microsoft.com/office/powerpoint/2010/main" val="405572671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1CDA9-9467-46B8-BD98-B0F314AE6537}"/>
              </a:ext>
            </a:extLst>
          </p:cNvPr>
          <p:cNvSpPr>
            <a:spLocks noGrp="1"/>
          </p:cNvSpPr>
          <p:nvPr>
            <p:ph type="title"/>
          </p:nvPr>
        </p:nvSpPr>
        <p:spPr/>
        <p:txBody>
          <a:bodyPr/>
          <a:lstStyle/>
          <a:p>
            <a:r>
              <a:rPr lang="zh-CN" altLang="en-US" dirty="0"/>
              <a:t>传统视觉跟踪方法</a:t>
            </a:r>
          </a:p>
        </p:txBody>
      </p:sp>
      <p:sp>
        <p:nvSpPr>
          <p:cNvPr id="3" name="内容占位符 2">
            <a:extLst>
              <a:ext uri="{FF2B5EF4-FFF2-40B4-BE49-F238E27FC236}">
                <a16:creationId xmlns:a16="http://schemas.microsoft.com/office/drawing/2014/main" id="{B0A08E86-A273-44B2-8594-553ECB783506}"/>
              </a:ext>
            </a:extLst>
          </p:cNvPr>
          <p:cNvSpPr>
            <a:spLocks noGrp="1"/>
          </p:cNvSpPr>
          <p:nvPr>
            <p:ph idx="1"/>
          </p:nvPr>
        </p:nvSpPr>
        <p:spPr>
          <a:xfrm>
            <a:off x="395537" y="2060848"/>
            <a:ext cx="3672408" cy="1728192"/>
          </a:xfrm>
        </p:spPr>
        <p:txBody>
          <a:bodyPr/>
          <a:lstStyle/>
          <a:p>
            <a:r>
              <a:rPr lang="en-US" altLang="zh-CN" sz="2400" dirty="0"/>
              <a:t>Motion Model</a:t>
            </a:r>
          </a:p>
          <a:p>
            <a:r>
              <a:rPr lang="en-US" altLang="zh-CN" sz="2400" dirty="0"/>
              <a:t>Feature Extractor</a:t>
            </a:r>
          </a:p>
          <a:p>
            <a:r>
              <a:rPr lang="en-US" altLang="zh-CN" sz="2400" dirty="0"/>
              <a:t>Observation Model</a:t>
            </a:r>
          </a:p>
        </p:txBody>
      </p:sp>
      <p:sp>
        <p:nvSpPr>
          <p:cNvPr id="6" name="矩形 5">
            <a:extLst>
              <a:ext uri="{FF2B5EF4-FFF2-40B4-BE49-F238E27FC236}">
                <a16:creationId xmlns:a16="http://schemas.microsoft.com/office/drawing/2014/main" id="{BFD85B33-D946-415B-99F6-7637ABAE560C}"/>
              </a:ext>
            </a:extLst>
          </p:cNvPr>
          <p:cNvSpPr/>
          <p:nvPr/>
        </p:nvSpPr>
        <p:spPr>
          <a:xfrm>
            <a:off x="314324" y="5661248"/>
            <a:ext cx="8578155" cy="923330"/>
          </a:xfrm>
          <a:prstGeom prst="rect">
            <a:avLst/>
          </a:prstGeom>
          <a:solidFill>
            <a:srgbClr val="FEF4F0"/>
          </a:solidFill>
          <a:ln w="25400">
            <a:solidFill>
              <a:srgbClr val="FEF4F0"/>
            </a:solidFill>
          </a:ln>
        </p:spPr>
        <p:txBody>
          <a:bodyPr wrap="square">
            <a:spAutoFit/>
          </a:bodyPr>
          <a:lstStyle/>
          <a:p>
            <a:pPr algn="just"/>
            <a:r>
              <a:rPr lang="en-US" altLang="zh-CN" dirty="0">
                <a:latin typeface="Times New Roman" panose="02020603050405020304" pitchFamily="18" charset="0"/>
                <a:cs typeface="Times New Roman" panose="02020603050405020304" pitchFamily="18" charset="0"/>
              </a:rPr>
              <a:t>[12]Wang N, Shi J, Yeung D Y, et al. Understanding and diagnosing visual tracking systems[C]//Proceedings of the IEEE International Conference on Computer Vision. 2015: 3101-3109.</a:t>
            </a:r>
          </a:p>
        </p:txBody>
      </p:sp>
      <p:pic>
        <p:nvPicPr>
          <p:cNvPr id="7" name="图片 6">
            <a:extLst>
              <a:ext uri="{FF2B5EF4-FFF2-40B4-BE49-F238E27FC236}">
                <a16:creationId xmlns:a16="http://schemas.microsoft.com/office/drawing/2014/main" id="{AC44164F-315F-40B3-A703-1E791CE3C698}"/>
              </a:ext>
            </a:extLst>
          </p:cNvPr>
          <p:cNvPicPr>
            <a:picLocks noChangeAspect="1"/>
          </p:cNvPicPr>
          <p:nvPr/>
        </p:nvPicPr>
        <p:blipFill>
          <a:blip r:embed="rId2"/>
          <a:stretch>
            <a:fillRect/>
          </a:stretch>
        </p:blipFill>
        <p:spPr>
          <a:xfrm>
            <a:off x="288480" y="3861048"/>
            <a:ext cx="8604000" cy="1558384"/>
          </a:xfrm>
          <a:prstGeom prst="rect">
            <a:avLst/>
          </a:prstGeom>
          <a:ln w="9525">
            <a:solidFill>
              <a:schemeClr val="bg2"/>
            </a:solidFill>
          </a:ln>
        </p:spPr>
      </p:pic>
      <p:sp>
        <p:nvSpPr>
          <p:cNvPr id="8" name="文本框 7">
            <a:extLst>
              <a:ext uri="{FF2B5EF4-FFF2-40B4-BE49-F238E27FC236}">
                <a16:creationId xmlns:a16="http://schemas.microsoft.com/office/drawing/2014/main" id="{F654CB91-CA26-4ECE-95EB-86ECDF0543A1}"/>
              </a:ext>
            </a:extLst>
          </p:cNvPr>
          <p:cNvSpPr txBox="1"/>
          <p:nvPr/>
        </p:nvSpPr>
        <p:spPr>
          <a:xfrm>
            <a:off x="314325" y="980728"/>
            <a:ext cx="8578155" cy="923330"/>
          </a:xfrm>
          <a:prstGeom prst="rect">
            <a:avLst/>
          </a:prstGeom>
          <a:solidFill>
            <a:srgbClr val="E7EDFF">
              <a:alpha val="70000"/>
            </a:srgbClr>
          </a:solidFill>
        </p:spPr>
        <p:txBody>
          <a:bodyPr wrap="square" rtlCol="0">
            <a:spAutoFit/>
          </a:bodyPr>
          <a:lstStyle/>
          <a:p>
            <a:pPr algn="just"/>
            <a:r>
              <a:rPr lang="en-US" altLang="zh-CN" dirty="0">
                <a:latin typeface="Lucida Calligraphy" panose="03010101010101010101" pitchFamily="66" charset="0"/>
              </a:rPr>
              <a:t>Is</a:t>
            </a:r>
            <a:r>
              <a:rPr lang="zh-CN" altLang="en-US" dirty="0">
                <a:latin typeface="Lucida Calligraphy" panose="03010101010101010101" pitchFamily="66" charset="0"/>
              </a:rPr>
              <a:t> </a:t>
            </a:r>
            <a:r>
              <a:rPr lang="en-US" altLang="zh-CN" dirty="0">
                <a:latin typeface="Lucida Calligraphy" panose="03010101010101010101" pitchFamily="66" charset="0"/>
              </a:rPr>
              <a:t>simply</a:t>
            </a:r>
            <a:r>
              <a:rPr lang="zh-CN" altLang="en-US" dirty="0">
                <a:latin typeface="Lucida Calligraphy" panose="03010101010101010101" pitchFamily="66" charset="0"/>
              </a:rPr>
              <a:t> </a:t>
            </a:r>
            <a:r>
              <a:rPr lang="en-US" altLang="zh-CN" dirty="0">
                <a:latin typeface="Lucida Calligraphy" panose="03010101010101010101" pitchFamily="66" charset="0"/>
              </a:rPr>
              <a:t>evaluating</a:t>
            </a:r>
            <a:r>
              <a:rPr lang="zh-CN" altLang="en-US" dirty="0">
                <a:latin typeface="Lucida Calligraphy" panose="03010101010101010101" pitchFamily="66" charset="0"/>
              </a:rPr>
              <a:t> </a:t>
            </a:r>
            <a:r>
              <a:rPr lang="en-US" altLang="zh-CN" dirty="0">
                <a:latin typeface="Lucida Calligraphy" panose="03010101010101010101" pitchFamily="66" charset="0"/>
              </a:rPr>
              <a:t>these</a:t>
            </a:r>
            <a:r>
              <a:rPr lang="zh-CN" altLang="en-US" dirty="0">
                <a:latin typeface="Lucida Calligraphy" panose="03010101010101010101" pitchFamily="66" charset="0"/>
              </a:rPr>
              <a:t> </a:t>
            </a:r>
            <a:r>
              <a:rPr lang="en-US" altLang="zh-CN" dirty="0">
                <a:latin typeface="Lucida Calligraphy" panose="03010101010101010101" pitchFamily="66" charset="0"/>
              </a:rPr>
              <a:t>trackers</a:t>
            </a:r>
            <a:r>
              <a:rPr lang="zh-CN" altLang="en-US" dirty="0">
                <a:latin typeface="Lucida Calligraphy" panose="03010101010101010101" pitchFamily="66" charset="0"/>
              </a:rPr>
              <a:t> </a:t>
            </a:r>
            <a:r>
              <a:rPr lang="en-US" altLang="zh-CN" dirty="0">
                <a:latin typeface="Lucida Calligraphy" panose="03010101010101010101" pitchFamily="66" charset="0"/>
              </a:rPr>
              <a:t>on</a:t>
            </a:r>
            <a:r>
              <a:rPr lang="zh-CN" altLang="en-US" dirty="0">
                <a:latin typeface="Lucida Calligraphy" panose="03010101010101010101" pitchFamily="66" charset="0"/>
              </a:rPr>
              <a:t> </a:t>
            </a:r>
            <a:r>
              <a:rPr lang="en-US" altLang="zh-CN" dirty="0">
                <a:latin typeface="Lucida Calligraphy" panose="03010101010101010101" pitchFamily="66" charset="0"/>
              </a:rPr>
              <a:t>the</a:t>
            </a:r>
            <a:r>
              <a:rPr lang="zh-CN" altLang="en-US" dirty="0">
                <a:latin typeface="Lucida Calligraphy" panose="03010101010101010101" pitchFamily="66" charset="0"/>
              </a:rPr>
              <a:t> </a:t>
            </a:r>
            <a:r>
              <a:rPr lang="en-US" altLang="zh-CN" dirty="0">
                <a:latin typeface="Lucida Calligraphy" panose="03010101010101010101" pitchFamily="66" charset="0"/>
              </a:rPr>
              <a:t>de</a:t>
            </a:r>
            <a:r>
              <a:rPr lang="zh-CN" altLang="en-US" dirty="0">
                <a:latin typeface="Lucida Calligraphy" panose="03010101010101010101" pitchFamily="66" charset="0"/>
              </a:rPr>
              <a:t> </a:t>
            </a:r>
            <a:r>
              <a:rPr lang="en-US" altLang="zh-CN" dirty="0">
                <a:latin typeface="Lucida Calligraphy" panose="03010101010101010101" pitchFamily="66" charset="0"/>
              </a:rPr>
              <a:t>facto benchmarks sufficient for understanding and diagnosing their strengths and weaknesses?</a:t>
            </a:r>
            <a:endParaRPr lang="zh-CN" altLang="en-US" dirty="0">
              <a:latin typeface="Lucida Calligraphy" panose="03010101010101010101" pitchFamily="66" charset="0"/>
            </a:endParaRPr>
          </a:p>
        </p:txBody>
      </p:sp>
      <p:sp>
        <p:nvSpPr>
          <p:cNvPr id="9" name="矩形 8">
            <a:extLst>
              <a:ext uri="{FF2B5EF4-FFF2-40B4-BE49-F238E27FC236}">
                <a16:creationId xmlns:a16="http://schemas.microsoft.com/office/drawing/2014/main" id="{9D0932C1-9B8E-4000-B56F-E4E0D2403348}"/>
              </a:ext>
            </a:extLst>
          </p:cNvPr>
          <p:cNvSpPr/>
          <p:nvPr/>
        </p:nvSpPr>
        <p:spPr>
          <a:xfrm>
            <a:off x="4572000" y="2145630"/>
            <a:ext cx="4220858" cy="1015663"/>
          </a:xfrm>
          <a:prstGeom prst="rect">
            <a:avLst/>
          </a:prstGeom>
        </p:spPr>
        <p:txBody>
          <a:bodyPr wrap="square">
            <a:spAutoFit/>
          </a:bodyPr>
          <a:lstStyle/>
          <a:p>
            <a:pPr marL="341313" indent="-341313" eaLnBrk="0" fontAlgn="base" hangingPunct="0">
              <a:spcBef>
                <a:spcPct val="50000"/>
              </a:spcBef>
              <a:spcAft>
                <a:spcPct val="0"/>
              </a:spcAft>
              <a:buClr>
                <a:srgbClr val="0066FF"/>
              </a:buClr>
              <a:buFont typeface="Wingdings" panose="05000000000000000000" pitchFamily="2" charset="2"/>
              <a:buChar char="Ø"/>
            </a:pPr>
            <a:r>
              <a:rPr lang="en-US" altLang="zh-CN" sz="2400" dirty="0">
                <a:latin typeface="Times New Roman" pitchFamily="18" charset="0"/>
                <a:cs typeface="Times New Roman" pitchFamily="18" charset="0"/>
              </a:rPr>
              <a:t>Model Updater</a:t>
            </a:r>
          </a:p>
          <a:p>
            <a:pPr marL="341313" indent="-341313" eaLnBrk="0" fontAlgn="base" hangingPunct="0">
              <a:spcBef>
                <a:spcPct val="50000"/>
              </a:spcBef>
              <a:spcAft>
                <a:spcPct val="0"/>
              </a:spcAft>
              <a:buClr>
                <a:srgbClr val="0066FF"/>
              </a:buClr>
              <a:buFont typeface="Wingdings" panose="05000000000000000000" pitchFamily="2" charset="2"/>
              <a:buChar char="Ø"/>
            </a:pPr>
            <a:r>
              <a:rPr lang="en-US" altLang="zh-CN" sz="2400" dirty="0">
                <a:latin typeface="Times New Roman" pitchFamily="18" charset="0"/>
                <a:cs typeface="Times New Roman" pitchFamily="18" charset="0"/>
              </a:rPr>
              <a:t>Ensemble Post-processor</a:t>
            </a:r>
            <a:endParaRPr lang="zh-CN" alt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73390959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E2331E-428A-4853-983B-4B321B896216}"/>
              </a:ext>
            </a:extLst>
          </p:cNvPr>
          <p:cNvSpPr>
            <a:spLocks noGrp="1"/>
          </p:cNvSpPr>
          <p:nvPr>
            <p:ph type="title"/>
          </p:nvPr>
        </p:nvSpPr>
        <p:spPr/>
        <p:txBody>
          <a:bodyPr/>
          <a:lstStyle/>
          <a:p>
            <a:r>
              <a:rPr lang="en-US" altLang="zh-CN" dirty="0"/>
              <a:t>ASMS </a:t>
            </a:r>
            <a:endParaRPr lang="zh-CN" altLang="en-US" dirty="0"/>
          </a:p>
        </p:txBody>
      </p:sp>
      <p:sp>
        <p:nvSpPr>
          <p:cNvPr id="3" name="内容占位符 2">
            <a:extLst>
              <a:ext uri="{FF2B5EF4-FFF2-40B4-BE49-F238E27FC236}">
                <a16:creationId xmlns:a16="http://schemas.microsoft.com/office/drawing/2014/main" id="{3B388F66-A469-4AFF-A61E-D0807A907399}"/>
              </a:ext>
            </a:extLst>
          </p:cNvPr>
          <p:cNvSpPr>
            <a:spLocks noGrp="1"/>
          </p:cNvSpPr>
          <p:nvPr>
            <p:ph idx="1"/>
          </p:nvPr>
        </p:nvSpPr>
        <p:spPr>
          <a:xfrm>
            <a:off x="395536" y="1268760"/>
            <a:ext cx="8434139" cy="5112568"/>
          </a:xfrm>
        </p:spPr>
        <p:txBody>
          <a:bodyPr/>
          <a:lstStyle/>
          <a:p>
            <a:r>
              <a:rPr lang="en-US" altLang="zh-CN" dirty="0"/>
              <a:t>VOT2015</a:t>
            </a:r>
            <a:r>
              <a:rPr lang="zh-CN" altLang="en-US" dirty="0"/>
              <a:t>的第</a:t>
            </a:r>
            <a:r>
              <a:rPr lang="en-US" altLang="zh-CN" dirty="0"/>
              <a:t>20</a:t>
            </a:r>
            <a:r>
              <a:rPr lang="zh-CN" altLang="en-US" dirty="0"/>
              <a:t>名官方推荐的实时算法，</a:t>
            </a:r>
            <a:r>
              <a:rPr lang="en-US" altLang="zh-CN" dirty="0"/>
              <a:t>VOT2016</a:t>
            </a:r>
            <a:r>
              <a:rPr lang="zh-CN" altLang="en-US" dirty="0"/>
              <a:t>的</a:t>
            </a:r>
            <a:r>
              <a:rPr lang="en-US" altLang="zh-CN" dirty="0"/>
              <a:t>32</a:t>
            </a:r>
            <a:r>
              <a:rPr lang="zh-CN" altLang="en-US" dirty="0"/>
              <a:t>名</a:t>
            </a:r>
            <a:r>
              <a:rPr lang="en-US" altLang="zh-CN" dirty="0"/>
              <a:t>(</a:t>
            </a:r>
            <a:r>
              <a:rPr lang="zh-CN" altLang="en-US" dirty="0"/>
              <a:t>中等水平</a:t>
            </a:r>
            <a:r>
              <a:rPr lang="en-US" altLang="zh-CN" dirty="0"/>
              <a:t>)</a:t>
            </a:r>
          </a:p>
          <a:p>
            <a:r>
              <a:rPr lang="zh-CN" altLang="en-US" dirty="0"/>
              <a:t>平均帧率</a:t>
            </a:r>
            <a:r>
              <a:rPr lang="en-US" altLang="zh-CN" dirty="0"/>
              <a:t>125FPS</a:t>
            </a:r>
          </a:p>
          <a:p>
            <a:r>
              <a:rPr lang="zh-CN" altLang="en-US" dirty="0"/>
              <a:t>在经典</a:t>
            </a:r>
            <a:r>
              <a:rPr lang="en-US" altLang="zh-CN" dirty="0">
                <a:solidFill>
                  <a:srgbClr val="FF0000"/>
                </a:solidFill>
              </a:rPr>
              <a:t>mean-shift</a:t>
            </a:r>
            <a:r>
              <a:rPr lang="zh-CN" altLang="en-US" dirty="0"/>
              <a:t>框架下加入了尺度估计，经典颜色直方图特征，加入了两个先验</a:t>
            </a:r>
            <a:r>
              <a:rPr lang="en-US" altLang="zh-CN" dirty="0"/>
              <a:t>(</a:t>
            </a:r>
            <a:r>
              <a:rPr lang="zh-CN" altLang="en-US" dirty="0"/>
              <a:t>尺度不剧变</a:t>
            </a:r>
            <a:r>
              <a:rPr lang="en-US" altLang="zh-CN" dirty="0"/>
              <a:t>+</a:t>
            </a:r>
            <a:r>
              <a:rPr lang="zh-CN" altLang="en-US" dirty="0"/>
              <a:t>可能偏最大</a:t>
            </a:r>
            <a:r>
              <a:rPr lang="en-US" altLang="zh-CN" dirty="0"/>
              <a:t>)</a:t>
            </a:r>
            <a:r>
              <a:rPr lang="zh-CN" altLang="en-US" dirty="0"/>
              <a:t>作为正则项，和反向尺度一致性检查。</a:t>
            </a:r>
          </a:p>
        </p:txBody>
      </p:sp>
      <p:sp>
        <p:nvSpPr>
          <p:cNvPr id="5" name="矩形 4">
            <a:extLst>
              <a:ext uri="{FF2B5EF4-FFF2-40B4-BE49-F238E27FC236}">
                <a16:creationId xmlns:a16="http://schemas.microsoft.com/office/drawing/2014/main" id="{DD5330F4-E851-49DE-BA2D-B58C81DE4E5F}"/>
              </a:ext>
            </a:extLst>
          </p:cNvPr>
          <p:cNvSpPr/>
          <p:nvPr/>
        </p:nvSpPr>
        <p:spPr>
          <a:xfrm>
            <a:off x="395535" y="5589240"/>
            <a:ext cx="8434139" cy="646331"/>
          </a:xfrm>
          <a:prstGeom prst="rect">
            <a:avLst/>
          </a:prstGeom>
          <a:solidFill>
            <a:srgbClr val="FEF4F0"/>
          </a:solidFill>
          <a:ln w="25400">
            <a:solidFill>
              <a:srgbClr val="FEF4F0"/>
            </a:solidFill>
          </a:ln>
        </p:spPr>
        <p:txBody>
          <a:bodyPr wrap="square">
            <a:spAutoFit/>
          </a:bodyPr>
          <a:lstStyle/>
          <a:p>
            <a:pPr algn="just"/>
            <a:r>
              <a:rPr lang="en-US" altLang="zh-CN" dirty="0">
                <a:latin typeface="Times New Roman" panose="02020603050405020304" pitchFamily="18" charset="0"/>
                <a:cs typeface="Times New Roman" panose="02020603050405020304" pitchFamily="18" charset="0"/>
              </a:rPr>
              <a:t>[13]</a:t>
            </a:r>
            <a:r>
              <a:rPr lang="en-US" altLang="zh-CN" dirty="0" err="1">
                <a:latin typeface="Times New Roman" panose="02020603050405020304" pitchFamily="18" charset="0"/>
                <a:cs typeface="Times New Roman" panose="02020603050405020304" pitchFamily="18" charset="0"/>
              </a:rPr>
              <a:t>Vojir</a:t>
            </a:r>
            <a:r>
              <a:rPr lang="en-US" altLang="zh-CN" dirty="0">
                <a:latin typeface="Times New Roman" panose="02020603050405020304" pitchFamily="18" charset="0"/>
                <a:cs typeface="Times New Roman" panose="02020603050405020304" pitchFamily="18" charset="0"/>
              </a:rPr>
              <a:t> T, </a:t>
            </a:r>
            <a:r>
              <a:rPr lang="en-US" altLang="zh-CN" dirty="0" err="1">
                <a:latin typeface="Times New Roman" panose="02020603050405020304" pitchFamily="18" charset="0"/>
                <a:cs typeface="Times New Roman" panose="02020603050405020304" pitchFamily="18" charset="0"/>
              </a:rPr>
              <a:t>Noskova</a:t>
            </a:r>
            <a:r>
              <a:rPr lang="en-US" altLang="zh-CN" dirty="0">
                <a:latin typeface="Times New Roman" panose="02020603050405020304" pitchFamily="18" charset="0"/>
                <a:cs typeface="Times New Roman" panose="02020603050405020304" pitchFamily="18" charset="0"/>
              </a:rPr>
              <a:t> J, </a:t>
            </a:r>
            <a:r>
              <a:rPr lang="en-US" altLang="zh-CN" dirty="0" err="1">
                <a:latin typeface="Times New Roman" panose="02020603050405020304" pitchFamily="18" charset="0"/>
                <a:cs typeface="Times New Roman" panose="02020603050405020304" pitchFamily="18" charset="0"/>
              </a:rPr>
              <a:t>Matas</a:t>
            </a:r>
            <a:r>
              <a:rPr lang="en-US" altLang="zh-CN" dirty="0">
                <a:latin typeface="Times New Roman" panose="02020603050405020304" pitchFamily="18" charset="0"/>
                <a:cs typeface="Times New Roman" panose="02020603050405020304" pitchFamily="18" charset="0"/>
              </a:rPr>
              <a:t> J. Robust scale-adaptive mean-shift for tracking[J]. Pattern Recognition Letters, 2014, 49: 250-258.</a:t>
            </a:r>
          </a:p>
        </p:txBody>
      </p:sp>
    </p:spTree>
    <p:extLst>
      <p:ext uri="{BB962C8B-B14F-4D97-AF65-F5344CB8AC3E}">
        <p14:creationId xmlns:p14="http://schemas.microsoft.com/office/powerpoint/2010/main" val="81806711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BE949-E496-4427-AAB3-43D8ABDE4BA4}"/>
              </a:ext>
            </a:extLst>
          </p:cNvPr>
          <p:cNvSpPr>
            <a:spLocks noGrp="1"/>
          </p:cNvSpPr>
          <p:nvPr>
            <p:ph type="title"/>
          </p:nvPr>
        </p:nvSpPr>
        <p:spPr/>
        <p:txBody>
          <a:bodyPr/>
          <a:lstStyle/>
          <a:p>
            <a:r>
              <a:rPr lang="en-US" altLang="zh-CN" dirty="0"/>
              <a:t>STRUCK</a:t>
            </a:r>
            <a:endParaRPr lang="zh-CN" altLang="en-US" dirty="0"/>
          </a:p>
        </p:txBody>
      </p:sp>
      <p:sp>
        <p:nvSpPr>
          <p:cNvPr id="3" name="内容占位符 2">
            <a:extLst>
              <a:ext uri="{FF2B5EF4-FFF2-40B4-BE49-F238E27FC236}">
                <a16:creationId xmlns:a16="http://schemas.microsoft.com/office/drawing/2014/main" id="{7234F9F0-3656-4E4F-806A-F9DCC0AE4A6B}"/>
              </a:ext>
            </a:extLst>
          </p:cNvPr>
          <p:cNvSpPr>
            <a:spLocks noGrp="1"/>
          </p:cNvSpPr>
          <p:nvPr>
            <p:ph idx="1"/>
          </p:nvPr>
        </p:nvSpPr>
        <p:spPr>
          <a:xfrm>
            <a:off x="179512" y="1268760"/>
            <a:ext cx="4824536" cy="5112568"/>
          </a:xfrm>
        </p:spPr>
        <p:txBody>
          <a:bodyPr/>
          <a:lstStyle/>
          <a:p>
            <a:r>
              <a:rPr lang="en-US" altLang="zh-CN" sz="2400" dirty="0"/>
              <a:t>VOT2013 winner</a:t>
            </a:r>
          </a:p>
          <a:p>
            <a:r>
              <a:rPr lang="en-US" altLang="zh-CN" sz="2400" dirty="0"/>
              <a:t>Structed learning</a:t>
            </a:r>
          </a:p>
          <a:p>
            <a:r>
              <a:rPr lang="zh-CN" altLang="en-US" sz="2400" dirty="0"/>
              <a:t>对于训练的样本不是采用</a:t>
            </a:r>
            <a:r>
              <a:rPr lang="en-US" altLang="zh-CN" sz="2400" dirty="0"/>
              <a:t>CT</a:t>
            </a:r>
            <a:r>
              <a:rPr lang="zh-CN" altLang="en-US" sz="2400" dirty="0"/>
              <a:t>一类的离</a:t>
            </a:r>
            <a:r>
              <a:rPr lang="en-US" altLang="zh-CN" sz="2400" dirty="0"/>
              <a:t>object</a:t>
            </a:r>
            <a:r>
              <a:rPr lang="zh-CN" altLang="en-US" sz="2400" dirty="0"/>
              <a:t>很近的就是正，很远就是负。而是计算</a:t>
            </a:r>
            <a:r>
              <a:rPr lang="en-US" altLang="zh-CN" sz="2400" dirty="0"/>
              <a:t>overlap</a:t>
            </a:r>
            <a:r>
              <a:rPr lang="zh-CN" altLang="en-US" sz="2400" dirty="0"/>
              <a:t>，大于某个阈值的认定为正样本，小于某个阈值的认为是负样本。而在这个中间的标签认为是</a:t>
            </a:r>
            <a:r>
              <a:rPr lang="en-US" altLang="zh-CN" sz="2400" dirty="0"/>
              <a:t>0</a:t>
            </a:r>
            <a:endParaRPr lang="zh-CN" altLang="en-US" sz="2400" dirty="0"/>
          </a:p>
        </p:txBody>
      </p:sp>
      <p:pic>
        <p:nvPicPr>
          <p:cNvPr id="4" name="图片 3">
            <a:extLst>
              <a:ext uri="{FF2B5EF4-FFF2-40B4-BE49-F238E27FC236}">
                <a16:creationId xmlns:a16="http://schemas.microsoft.com/office/drawing/2014/main" id="{072F1EDA-EA68-443F-BA7A-96663B6EF9E1}"/>
              </a:ext>
            </a:extLst>
          </p:cNvPr>
          <p:cNvPicPr>
            <a:picLocks noChangeAspect="1"/>
          </p:cNvPicPr>
          <p:nvPr/>
        </p:nvPicPr>
        <p:blipFill>
          <a:blip r:embed="rId2"/>
          <a:stretch>
            <a:fillRect/>
          </a:stretch>
        </p:blipFill>
        <p:spPr>
          <a:xfrm>
            <a:off x="4944275" y="2470208"/>
            <a:ext cx="4104000" cy="3264789"/>
          </a:xfrm>
          <a:prstGeom prst="rect">
            <a:avLst/>
          </a:prstGeom>
        </p:spPr>
      </p:pic>
      <p:sp>
        <p:nvSpPr>
          <p:cNvPr id="6" name="矩形 5">
            <a:extLst>
              <a:ext uri="{FF2B5EF4-FFF2-40B4-BE49-F238E27FC236}">
                <a16:creationId xmlns:a16="http://schemas.microsoft.com/office/drawing/2014/main" id="{FE7718D3-7F07-41E9-8509-27CC6E4744D4}"/>
              </a:ext>
            </a:extLst>
          </p:cNvPr>
          <p:cNvSpPr/>
          <p:nvPr/>
        </p:nvSpPr>
        <p:spPr>
          <a:xfrm>
            <a:off x="285020" y="5951021"/>
            <a:ext cx="8544656" cy="646331"/>
          </a:xfrm>
          <a:prstGeom prst="rect">
            <a:avLst/>
          </a:prstGeom>
          <a:solidFill>
            <a:srgbClr val="FEF4F0"/>
          </a:solidFill>
          <a:ln w="25400">
            <a:solidFill>
              <a:srgbClr val="FEF4F0"/>
            </a:solidFill>
          </a:ln>
        </p:spPr>
        <p:txBody>
          <a:bodyPr wrap="square">
            <a:spAutoFit/>
          </a:bodyPr>
          <a:lstStyle/>
          <a:p>
            <a:pPr algn="just"/>
            <a:r>
              <a:rPr lang="en-US" altLang="zh-CN" dirty="0">
                <a:latin typeface="Times New Roman" panose="02020603050405020304" pitchFamily="18" charset="0"/>
                <a:cs typeface="Times New Roman" panose="02020603050405020304" pitchFamily="18" charset="0"/>
              </a:rPr>
              <a:t>[14]Hare S, </a:t>
            </a:r>
            <a:r>
              <a:rPr lang="en-US" altLang="zh-CN" dirty="0" err="1">
                <a:latin typeface="Times New Roman" panose="02020603050405020304" pitchFamily="18" charset="0"/>
                <a:cs typeface="Times New Roman" panose="02020603050405020304" pitchFamily="18" charset="0"/>
              </a:rPr>
              <a:t>Golodetz</a:t>
            </a:r>
            <a:r>
              <a:rPr lang="en-US" altLang="zh-CN" dirty="0">
                <a:latin typeface="Times New Roman" panose="02020603050405020304" pitchFamily="18" charset="0"/>
                <a:cs typeface="Times New Roman" panose="02020603050405020304" pitchFamily="18" charset="0"/>
              </a:rPr>
              <a:t> S, </a:t>
            </a:r>
            <a:r>
              <a:rPr lang="en-US" altLang="zh-CN" dirty="0" err="1">
                <a:latin typeface="Times New Roman" panose="02020603050405020304" pitchFamily="18" charset="0"/>
                <a:cs typeface="Times New Roman" panose="02020603050405020304" pitchFamily="18" charset="0"/>
              </a:rPr>
              <a:t>Saffari</a:t>
            </a:r>
            <a:r>
              <a:rPr lang="en-US" altLang="zh-CN" dirty="0">
                <a:latin typeface="Times New Roman" panose="02020603050405020304" pitchFamily="18" charset="0"/>
                <a:cs typeface="Times New Roman" panose="02020603050405020304" pitchFamily="18" charset="0"/>
              </a:rPr>
              <a:t> A, et al. Struck: Structured output tracking with kernels[J]. IEEE transactions on pattern analysis and machine intelligence, 2016, 38(10): 2096-2109.</a:t>
            </a:r>
          </a:p>
        </p:txBody>
      </p:sp>
    </p:spTree>
    <p:extLst>
      <p:ext uri="{BB962C8B-B14F-4D97-AF65-F5344CB8AC3E}">
        <p14:creationId xmlns:p14="http://schemas.microsoft.com/office/powerpoint/2010/main" val="369436684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1CA4C-D69A-4BE0-93E3-DAEF029E6464}"/>
              </a:ext>
            </a:extLst>
          </p:cNvPr>
          <p:cNvSpPr>
            <a:spLocks noGrp="1"/>
          </p:cNvSpPr>
          <p:nvPr>
            <p:ph type="title"/>
          </p:nvPr>
        </p:nvSpPr>
        <p:spPr/>
        <p:txBody>
          <a:bodyPr/>
          <a:lstStyle/>
          <a:p>
            <a:r>
              <a:rPr lang="en-US" altLang="zh-CN" dirty="0"/>
              <a:t>MIL</a:t>
            </a:r>
            <a:endParaRPr lang="zh-CN" altLang="en-US" dirty="0"/>
          </a:p>
        </p:txBody>
      </p:sp>
      <p:sp>
        <p:nvSpPr>
          <p:cNvPr id="3" name="内容占位符 2">
            <a:extLst>
              <a:ext uri="{FF2B5EF4-FFF2-40B4-BE49-F238E27FC236}">
                <a16:creationId xmlns:a16="http://schemas.microsoft.com/office/drawing/2014/main" id="{4A84A6BA-C398-4989-BB27-651174C23927}"/>
              </a:ext>
            </a:extLst>
          </p:cNvPr>
          <p:cNvSpPr>
            <a:spLocks noGrp="1"/>
          </p:cNvSpPr>
          <p:nvPr>
            <p:ph idx="1"/>
          </p:nvPr>
        </p:nvSpPr>
        <p:spPr>
          <a:xfrm>
            <a:off x="395536" y="980728"/>
            <a:ext cx="8434139" cy="5112568"/>
          </a:xfrm>
        </p:spPr>
        <p:txBody>
          <a:bodyPr/>
          <a:lstStyle/>
          <a:p>
            <a:r>
              <a:rPr lang="zh-CN" altLang="en-US" sz="2400" dirty="0"/>
              <a:t>经典的图像特征</a:t>
            </a:r>
            <a:r>
              <a:rPr lang="en-US" altLang="zh-CN" sz="2400" dirty="0"/>
              <a:t>+</a:t>
            </a:r>
            <a:r>
              <a:rPr lang="zh-CN" altLang="en-US" sz="2400" dirty="0"/>
              <a:t>机器学习， 当前帧以目标区域为正样本，背景区域为负样本，机器学习方法训练分类器，下一帧用训练好的分类器找最优区域</a:t>
            </a:r>
          </a:p>
        </p:txBody>
      </p:sp>
      <p:sp>
        <p:nvSpPr>
          <p:cNvPr id="4" name="矩形 3">
            <a:extLst>
              <a:ext uri="{FF2B5EF4-FFF2-40B4-BE49-F238E27FC236}">
                <a16:creationId xmlns:a16="http://schemas.microsoft.com/office/drawing/2014/main" id="{C5939EAA-4B0A-481A-A82E-70014A8C52C2}"/>
              </a:ext>
            </a:extLst>
          </p:cNvPr>
          <p:cNvSpPr/>
          <p:nvPr/>
        </p:nvSpPr>
        <p:spPr>
          <a:xfrm>
            <a:off x="395535" y="5661248"/>
            <a:ext cx="8434139" cy="923330"/>
          </a:xfrm>
          <a:prstGeom prst="rect">
            <a:avLst/>
          </a:prstGeom>
          <a:solidFill>
            <a:srgbClr val="FEF4F0"/>
          </a:solidFill>
          <a:ln w="25400">
            <a:solidFill>
              <a:srgbClr val="FEF4F0"/>
            </a:solidFill>
          </a:ln>
        </p:spPr>
        <p:txBody>
          <a:bodyPr wrap="square">
            <a:spAutoFit/>
          </a:bodyPr>
          <a:lstStyle/>
          <a:p>
            <a:pPr algn="just"/>
            <a:r>
              <a:rPr lang="en-US" altLang="zh-CN" dirty="0">
                <a:latin typeface="Times New Roman" panose="02020603050405020304" pitchFamily="18" charset="0"/>
                <a:cs typeface="Times New Roman" panose="02020603050405020304" pitchFamily="18" charset="0"/>
              </a:rPr>
              <a:t>[15]</a:t>
            </a:r>
            <a:r>
              <a:rPr lang="en-US" altLang="zh-CN" dirty="0" err="1">
                <a:latin typeface="Times New Roman" panose="02020603050405020304" pitchFamily="18" charset="0"/>
                <a:cs typeface="Times New Roman" panose="02020603050405020304" pitchFamily="18" charset="0"/>
              </a:rPr>
              <a:t>Babenko</a:t>
            </a:r>
            <a:r>
              <a:rPr lang="en-US" altLang="zh-CN" dirty="0">
                <a:latin typeface="Times New Roman" panose="02020603050405020304" pitchFamily="18" charset="0"/>
                <a:cs typeface="Times New Roman" panose="02020603050405020304" pitchFamily="18" charset="0"/>
              </a:rPr>
              <a:t> B, Yang M H, </a:t>
            </a:r>
            <a:r>
              <a:rPr lang="en-US" altLang="zh-CN" dirty="0" err="1">
                <a:latin typeface="Times New Roman" panose="02020603050405020304" pitchFamily="18" charset="0"/>
                <a:cs typeface="Times New Roman" panose="02020603050405020304" pitchFamily="18" charset="0"/>
              </a:rPr>
              <a:t>Belongie</a:t>
            </a:r>
            <a:r>
              <a:rPr lang="en-US" altLang="zh-CN" dirty="0">
                <a:latin typeface="Times New Roman" panose="02020603050405020304" pitchFamily="18" charset="0"/>
                <a:cs typeface="Times New Roman" panose="02020603050405020304" pitchFamily="18" charset="0"/>
              </a:rPr>
              <a:t> S. Visual tracking with online multiple instance learning[C]//Computer Vision and Pattern Recognition, 2009. CVPR 2009. IEEE Conference on. IEEE, 2009: 983-990.</a:t>
            </a:r>
          </a:p>
        </p:txBody>
      </p:sp>
      <p:pic>
        <p:nvPicPr>
          <p:cNvPr id="5" name="图片 4">
            <a:extLst>
              <a:ext uri="{FF2B5EF4-FFF2-40B4-BE49-F238E27FC236}">
                <a16:creationId xmlns:a16="http://schemas.microsoft.com/office/drawing/2014/main" id="{28638079-780D-4AF9-95BC-D6194E79A6CD}"/>
              </a:ext>
            </a:extLst>
          </p:cNvPr>
          <p:cNvPicPr>
            <a:picLocks noChangeAspect="1"/>
          </p:cNvPicPr>
          <p:nvPr/>
        </p:nvPicPr>
        <p:blipFill>
          <a:blip r:embed="rId2"/>
          <a:stretch>
            <a:fillRect/>
          </a:stretch>
        </p:blipFill>
        <p:spPr>
          <a:xfrm>
            <a:off x="4283968" y="2150881"/>
            <a:ext cx="4521582" cy="3438359"/>
          </a:xfrm>
          <a:prstGeom prst="rect">
            <a:avLst/>
          </a:prstGeom>
        </p:spPr>
      </p:pic>
      <p:pic>
        <p:nvPicPr>
          <p:cNvPr id="6" name="图片 5">
            <a:extLst>
              <a:ext uri="{FF2B5EF4-FFF2-40B4-BE49-F238E27FC236}">
                <a16:creationId xmlns:a16="http://schemas.microsoft.com/office/drawing/2014/main" id="{657A7929-D547-40E3-9493-D740BD71D230}"/>
              </a:ext>
            </a:extLst>
          </p:cNvPr>
          <p:cNvPicPr>
            <a:picLocks noChangeAspect="1"/>
          </p:cNvPicPr>
          <p:nvPr/>
        </p:nvPicPr>
        <p:blipFill>
          <a:blip r:embed="rId3"/>
          <a:stretch>
            <a:fillRect/>
          </a:stretch>
        </p:blipFill>
        <p:spPr>
          <a:xfrm>
            <a:off x="1" y="3212976"/>
            <a:ext cx="4146372" cy="2160240"/>
          </a:xfrm>
          <a:prstGeom prst="rect">
            <a:avLst/>
          </a:prstGeom>
        </p:spPr>
      </p:pic>
    </p:spTree>
    <p:extLst>
      <p:ext uri="{BB962C8B-B14F-4D97-AF65-F5344CB8AC3E}">
        <p14:creationId xmlns:p14="http://schemas.microsoft.com/office/powerpoint/2010/main" val="246309032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9D5D7-E34D-4CEA-B21B-F56E7F2EDFAA}"/>
              </a:ext>
            </a:extLst>
          </p:cNvPr>
          <p:cNvSpPr>
            <a:spLocks noGrp="1"/>
          </p:cNvSpPr>
          <p:nvPr>
            <p:ph type="title"/>
          </p:nvPr>
        </p:nvSpPr>
        <p:spPr/>
        <p:txBody>
          <a:bodyPr/>
          <a:lstStyle/>
          <a:p>
            <a:r>
              <a:rPr lang="en-US" altLang="zh-CN" dirty="0"/>
              <a:t>CT</a:t>
            </a:r>
            <a:endParaRPr lang="zh-CN" altLang="en-US" dirty="0"/>
          </a:p>
        </p:txBody>
      </p:sp>
      <p:sp>
        <p:nvSpPr>
          <p:cNvPr id="5" name="矩形 4">
            <a:extLst>
              <a:ext uri="{FF2B5EF4-FFF2-40B4-BE49-F238E27FC236}">
                <a16:creationId xmlns:a16="http://schemas.microsoft.com/office/drawing/2014/main" id="{64E16E91-4E98-41F6-B25B-868419EDFB87}"/>
              </a:ext>
            </a:extLst>
          </p:cNvPr>
          <p:cNvSpPr/>
          <p:nvPr/>
        </p:nvSpPr>
        <p:spPr>
          <a:xfrm>
            <a:off x="395535" y="6095037"/>
            <a:ext cx="8434139" cy="646331"/>
          </a:xfrm>
          <a:prstGeom prst="rect">
            <a:avLst/>
          </a:prstGeom>
          <a:solidFill>
            <a:srgbClr val="FEF4F0"/>
          </a:solidFill>
          <a:ln w="25400">
            <a:solidFill>
              <a:srgbClr val="FEF4F0"/>
            </a:solidFill>
          </a:ln>
        </p:spPr>
        <p:txBody>
          <a:bodyPr wrap="square">
            <a:spAutoFit/>
          </a:bodyPr>
          <a:lstStyle/>
          <a:p>
            <a:pPr algn="just"/>
            <a:r>
              <a:rPr lang="en-US" altLang="zh-CN" dirty="0">
                <a:latin typeface="Times New Roman" panose="02020603050405020304" pitchFamily="18" charset="0"/>
                <a:cs typeface="Times New Roman" panose="02020603050405020304" pitchFamily="18" charset="0"/>
              </a:rPr>
              <a:t>[16]Zhang K, Zhang L, Yang M H. Real-time compressive tracking[C]//European conference on computer vision. Springer, Berlin, Heidelberg, 2012: 864-877.</a:t>
            </a:r>
          </a:p>
        </p:txBody>
      </p:sp>
      <p:pic>
        <p:nvPicPr>
          <p:cNvPr id="7" name="图片 6">
            <a:extLst>
              <a:ext uri="{FF2B5EF4-FFF2-40B4-BE49-F238E27FC236}">
                <a16:creationId xmlns:a16="http://schemas.microsoft.com/office/drawing/2014/main" id="{4E696385-D291-4423-A1EC-47BFF1F16760}"/>
              </a:ext>
            </a:extLst>
          </p:cNvPr>
          <p:cNvPicPr>
            <a:picLocks noChangeAspect="1"/>
          </p:cNvPicPr>
          <p:nvPr/>
        </p:nvPicPr>
        <p:blipFill>
          <a:blip r:embed="rId2"/>
          <a:stretch>
            <a:fillRect/>
          </a:stretch>
        </p:blipFill>
        <p:spPr>
          <a:xfrm>
            <a:off x="1656880" y="2325992"/>
            <a:ext cx="5911448" cy="3600254"/>
          </a:xfrm>
          <a:prstGeom prst="rect">
            <a:avLst/>
          </a:prstGeom>
        </p:spPr>
      </p:pic>
      <p:sp>
        <p:nvSpPr>
          <p:cNvPr id="8" name="矩形 7">
            <a:extLst>
              <a:ext uri="{FF2B5EF4-FFF2-40B4-BE49-F238E27FC236}">
                <a16:creationId xmlns:a16="http://schemas.microsoft.com/office/drawing/2014/main" id="{FE0E5CDE-C8DB-4D11-9438-C527AC40D981}"/>
              </a:ext>
            </a:extLst>
          </p:cNvPr>
          <p:cNvSpPr/>
          <p:nvPr/>
        </p:nvSpPr>
        <p:spPr>
          <a:xfrm>
            <a:off x="467544" y="980728"/>
            <a:ext cx="792087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1313" indent="-341313" eaLnBrk="0" fontAlgn="base" hangingPunct="0">
              <a:spcBef>
                <a:spcPct val="50000"/>
              </a:spcBef>
              <a:spcAft>
                <a:spcPct val="0"/>
              </a:spcAft>
              <a:buClr>
                <a:srgbClr val="0066FF"/>
              </a:buClr>
              <a:buFont typeface="Wingdings" panose="05000000000000000000" pitchFamily="2" charset="2"/>
              <a:buChar char="Ø"/>
            </a:pPr>
            <a:r>
              <a:rPr lang="zh-CN" altLang="en-US" sz="2400" dirty="0">
                <a:latin typeface="Times New Roman" pitchFamily="18" charset="0"/>
                <a:cs typeface="Times New Roman" pitchFamily="18" charset="0"/>
              </a:rPr>
              <a:t>通过稀疏测量矩阵去提取前景目标和背景的特征，作为在线学习更新分类器的正样本和负样本，然后使用该朴素贝叶斯分类器去分类下一帧图像的目标待测图像片。</a:t>
            </a:r>
          </a:p>
        </p:txBody>
      </p:sp>
    </p:spTree>
    <p:extLst>
      <p:ext uri="{BB962C8B-B14F-4D97-AF65-F5344CB8AC3E}">
        <p14:creationId xmlns:p14="http://schemas.microsoft.com/office/powerpoint/2010/main" val="42782509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B4DA7D-1C79-490D-B3D1-DB3395BCF285}"/>
              </a:ext>
            </a:extLst>
          </p:cNvPr>
          <p:cNvSpPr>
            <a:spLocks noGrp="1"/>
          </p:cNvSpPr>
          <p:nvPr>
            <p:ph type="title"/>
          </p:nvPr>
        </p:nvSpPr>
        <p:spPr/>
        <p:txBody>
          <a:bodyPr/>
          <a:lstStyle/>
          <a:p>
            <a:r>
              <a:rPr lang="en-US" altLang="zh-CN" dirty="0"/>
              <a:t>CSK/KCF/DCF/CN</a:t>
            </a:r>
            <a:endParaRPr lang="zh-CN" altLang="en-US" dirty="0"/>
          </a:p>
        </p:txBody>
      </p:sp>
      <p:sp>
        <p:nvSpPr>
          <p:cNvPr id="3" name="内容占位符 2">
            <a:extLst>
              <a:ext uri="{FF2B5EF4-FFF2-40B4-BE49-F238E27FC236}">
                <a16:creationId xmlns:a16="http://schemas.microsoft.com/office/drawing/2014/main" id="{AB149596-9D3F-430C-8145-2F3998C8418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5C877460-32D9-41BC-AE03-CF3368A955B6}"/>
              </a:ext>
            </a:extLst>
          </p:cNvPr>
          <p:cNvPicPr>
            <a:picLocks noChangeAspect="1"/>
          </p:cNvPicPr>
          <p:nvPr/>
        </p:nvPicPr>
        <p:blipFill>
          <a:blip r:embed="rId2"/>
          <a:stretch>
            <a:fillRect/>
          </a:stretch>
        </p:blipFill>
        <p:spPr>
          <a:xfrm>
            <a:off x="233773" y="1020162"/>
            <a:ext cx="8604448" cy="5609763"/>
          </a:xfrm>
          <a:prstGeom prst="rect">
            <a:avLst/>
          </a:prstGeom>
        </p:spPr>
      </p:pic>
      <p:sp>
        <p:nvSpPr>
          <p:cNvPr id="5" name="矩形 4">
            <a:extLst>
              <a:ext uri="{FF2B5EF4-FFF2-40B4-BE49-F238E27FC236}">
                <a16:creationId xmlns:a16="http://schemas.microsoft.com/office/drawing/2014/main" id="{89ADF334-D20E-4D05-BFA4-0D052CA72A23}"/>
              </a:ext>
            </a:extLst>
          </p:cNvPr>
          <p:cNvSpPr/>
          <p:nvPr/>
        </p:nvSpPr>
        <p:spPr>
          <a:xfrm>
            <a:off x="233772" y="1268760"/>
            <a:ext cx="5778387" cy="369332"/>
          </a:xfrm>
          <a:prstGeom prst="rect">
            <a:avLst/>
          </a:prstGeom>
        </p:spPr>
        <p:txBody>
          <a:bodyPr wrap="square">
            <a:spAutoFit/>
          </a:bodyPr>
          <a:lstStyle/>
          <a:p>
            <a:r>
              <a:rPr lang="zh-CN" altLang="en-US" dirty="0"/>
              <a:t>https://github.com/foolwood/benchmark_results</a:t>
            </a:r>
          </a:p>
        </p:txBody>
      </p:sp>
    </p:spTree>
    <p:extLst>
      <p:ext uri="{BB962C8B-B14F-4D97-AF65-F5344CB8AC3E}">
        <p14:creationId xmlns:p14="http://schemas.microsoft.com/office/powerpoint/2010/main" val="400131545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0" y="1187880"/>
            <a:ext cx="9144000" cy="576263"/>
          </a:xfrm>
          <a:prstGeom prst="rect">
            <a:avLst/>
          </a:prstGeom>
          <a:solidFill>
            <a:srgbClr val="CCFFFF"/>
          </a:solidFill>
          <a:ln>
            <a:noFill/>
          </a:ln>
          <a:extLs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nchor="ctr"/>
          <a:lstStyle/>
          <a:p>
            <a:pPr algn="ctr" eaLnBrk="0" hangingPunct="0"/>
            <a:endParaRPr lang="zh-CN" altLang="en-US" dirty="0"/>
          </a:p>
        </p:txBody>
      </p:sp>
      <p:sp>
        <p:nvSpPr>
          <p:cNvPr id="2" name="标题 1"/>
          <p:cNvSpPr>
            <a:spLocks noGrp="1"/>
          </p:cNvSpPr>
          <p:nvPr>
            <p:ph type="title"/>
          </p:nvPr>
        </p:nvSpPr>
        <p:spPr>
          <a:xfrm>
            <a:off x="827585" y="260648"/>
            <a:ext cx="7416824" cy="576287"/>
          </a:xfrm>
        </p:spPr>
        <p:txBody>
          <a:bodyPr/>
          <a:lstStyle/>
          <a:p>
            <a:r>
              <a:rPr lang="zh-CN" altLang="en-US" dirty="0"/>
              <a:t>内容提纲</a:t>
            </a:r>
          </a:p>
        </p:txBody>
      </p:sp>
      <p:sp>
        <p:nvSpPr>
          <p:cNvPr id="3" name="内容占位符 2"/>
          <p:cNvSpPr>
            <a:spLocks noGrp="1"/>
          </p:cNvSpPr>
          <p:nvPr>
            <p:ph idx="1"/>
          </p:nvPr>
        </p:nvSpPr>
        <p:spPr>
          <a:xfrm>
            <a:off x="251520" y="1291208"/>
            <a:ext cx="8568952" cy="5306144"/>
          </a:xfrm>
        </p:spPr>
        <p:txBody>
          <a:bodyPr>
            <a:normAutofit lnSpcReduction="10000"/>
          </a:bodyPr>
          <a:lstStyle/>
          <a:p>
            <a:pPr marL="468000" indent="-514350">
              <a:buClrTx/>
              <a:buFont typeface="+mj-lt"/>
              <a:buAutoNum type="arabicPeriod"/>
            </a:pPr>
            <a:r>
              <a:rPr lang="zh-CN" altLang="en-US" dirty="0"/>
              <a:t>视觉目标跟踪介绍</a:t>
            </a:r>
            <a:endParaRPr lang="en-US" altLang="zh-CN" dirty="0">
              <a:latin typeface="Times New Roman" pitchFamily="18" charset="0"/>
              <a:cs typeface="Times New Roman" pitchFamily="18" charset="0"/>
            </a:endParaRPr>
          </a:p>
          <a:p>
            <a:pPr marL="1080000" lvl="1" indent="-529200">
              <a:lnSpc>
                <a:spcPct val="140000"/>
              </a:lnSpc>
              <a:spcBef>
                <a:spcPts val="600"/>
              </a:spcBef>
              <a:buClrTx/>
              <a:buNone/>
            </a:pPr>
            <a:r>
              <a:rPr lang="en-US" altLang="zh-CN" sz="2300" dirty="0">
                <a:latin typeface="Times New Roman" pitchFamily="18" charset="0"/>
                <a:cs typeface="Times New Roman" pitchFamily="18" charset="0"/>
              </a:rPr>
              <a:t>1.1 </a:t>
            </a:r>
            <a:r>
              <a:rPr lang="zh-CN" altLang="en-US" sz="2300" dirty="0">
                <a:latin typeface="Times New Roman" pitchFamily="18" charset="0"/>
                <a:cs typeface="Times New Roman" pitchFamily="18" charset="0"/>
              </a:rPr>
              <a:t>主要数据集：</a:t>
            </a:r>
            <a:r>
              <a:rPr lang="en-US" altLang="zh-CN" sz="2300" dirty="0">
                <a:latin typeface="Times New Roman" pitchFamily="18" charset="0"/>
                <a:cs typeface="Times New Roman" pitchFamily="18" charset="0"/>
              </a:rPr>
              <a:t>OTB</a:t>
            </a:r>
            <a:r>
              <a:rPr lang="zh-CN" altLang="en-US" sz="2300" dirty="0">
                <a:latin typeface="Times New Roman" pitchFamily="18" charset="0"/>
                <a:cs typeface="Times New Roman" pitchFamily="18" charset="0"/>
              </a:rPr>
              <a:t>，</a:t>
            </a:r>
            <a:r>
              <a:rPr lang="en-US" altLang="zh-CN" sz="2300" dirty="0"/>
              <a:t>VOT</a:t>
            </a:r>
            <a:endParaRPr lang="en-US" altLang="zh-CN" sz="2300" dirty="0">
              <a:latin typeface="Times New Roman" pitchFamily="18" charset="0"/>
              <a:cs typeface="Times New Roman" pitchFamily="18" charset="0"/>
            </a:endParaRPr>
          </a:p>
          <a:p>
            <a:pPr marL="1080000" lvl="1" indent="-529200">
              <a:lnSpc>
                <a:spcPct val="140000"/>
              </a:lnSpc>
              <a:spcBef>
                <a:spcPts val="0"/>
              </a:spcBef>
              <a:buClrTx/>
              <a:buNone/>
            </a:pPr>
            <a:r>
              <a:rPr lang="en-US" altLang="zh-CN" sz="2300" dirty="0">
                <a:latin typeface="Times New Roman" pitchFamily="18" charset="0"/>
                <a:cs typeface="Times New Roman" pitchFamily="18" charset="0"/>
              </a:rPr>
              <a:t>1.2 </a:t>
            </a:r>
            <a:r>
              <a:rPr lang="zh-CN" altLang="en-US" sz="2300" dirty="0"/>
              <a:t>评价指标</a:t>
            </a:r>
            <a:endParaRPr lang="en-US" altLang="zh-CN" sz="2300" dirty="0">
              <a:latin typeface="Times New Roman" pitchFamily="18" charset="0"/>
              <a:cs typeface="Times New Roman" pitchFamily="18" charset="0"/>
            </a:endParaRPr>
          </a:p>
          <a:p>
            <a:pPr marL="468000" indent="-457200">
              <a:buClrTx/>
              <a:buFont typeface="+mj-lt"/>
              <a:buAutoNum type="arabicPeriod"/>
            </a:pPr>
            <a:r>
              <a:rPr lang="zh-CN" altLang="en-US" dirty="0">
                <a:latin typeface="Times New Roman" pitchFamily="18" charset="0"/>
                <a:cs typeface="Times New Roman" pitchFamily="18" charset="0"/>
              </a:rPr>
              <a:t>传统视觉跟踪方法</a:t>
            </a:r>
            <a:endParaRPr lang="en-US" altLang="zh-CN" dirty="0">
              <a:latin typeface="Times New Roman" pitchFamily="18" charset="0"/>
              <a:cs typeface="Times New Roman" pitchFamily="18" charset="0"/>
            </a:endParaRPr>
          </a:p>
          <a:p>
            <a:pPr marL="1080000" lvl="1" indent="-529200">
              <a:lnSpc>
                <a:spcPct val="140000"/>
              </a:lnSpc>
              <a:spcBef>
                <a:spcPts val="0"/>
              </a:spcBef>
              <a:buClrTx/>
              <a:buNone/>
            </a:pPr>
            <a:r>
              <a:rPr lang="en-US" altLang="zh-CN" sz="2300" dirty="0"/>
              <a:t> 2.1  </a:t>
            </a:r>
            <a:r>
              <a:rPr lang="zh-CN" altLang="en-US" sz="2300" dirty="0"/>
              <a:t>视觉跟踪框架介绍</a:t>
            </a:r>
            <a:endParaRPr lang="en-US" altLang="zh-CN" sz="2300" dirty="0"/>
          </a:p>
          <a:p>
            <a:pPr marL="1080000" lvl="1" indent="-529200">
              <a:lnSpc>
                <a:spcPct val="140000"/>
              </a:lnSpc>
              <a:spcBef>
                <a:spcPts val="0"/>
              </a:spcBef>
              <a:buClrTx/>
              <a:buNone/>
            </a:pPr>
            <a:r>
              <a:rPr lang="en-US" altLang="zh-CN" sz="2300" dirty="0">
                <a:latin typeface="Times New Roman" pitchFamily="18" charset="0"/>
                <a:cs typeface="Times New Roman" pitchFamily="18" charset="0"/>
              </a:rPr>
              <a:t> 2.2  </a:t>
            </a:r>
            <a:r>
              <a:rPr lang="zh-CN" altLang="en-US" sz="2300" dirty="0">
                <a:latin typeface="Times New Roman" pitchFamily="18" charset="0"/>
                <a:cs typeface="Times New Roman" pitchFamily="18" charset="0"/>
              </a:rPr>
              <a:t>常见的视觉跟踪方法</a:t>
            </a:r>
            <a:endParaRPr lang="en-US" altLang="zh-CN" sz="2300" dirty="0">
              <a:latin typeface="Times New Roman" pitchFamily="18" charset="0"/>
              <a:cs typeface="Times New Roman" pitchFamily="18" charset="0"/>
            </a:endParaRPr>
          </a:p>
          <a:p>
            <a:pPr marL="468000" indent="-514350">
              <a:buClrTx/>
              <a:buFont typeface="+mj-lt"/>
              <a:buAutoNum type="arabicPeriod"/>
            </a:pPr>
            <a:r>
              <a:rPr lang="zh-CN" altLang="en-US" dirty="0"/>
              <a:t>基于深度学习的视觉跟踪方法</a:t>
            </a:r>
            <a:endParaRPr lang="en-US" altLang="zh-CN" dirty="0"/>
          </a:p>
          <a:p>
            <a:pPr marL="1080000" lvl="1" indent="-529200">
              <a:lnSpc>
                <a:spcPct val="140000"/>
              </a:lnSpc>
              <a:spcBef>
                <a:spcPts val="0"/>
              </a:spcBef>
              <a:buClrTx/>
              <a:buNone/>
            </a:pPr>
            <a:r>
              <a:rPr lang="en-US" altLang="zh-CN" sz="2300" dirty="0"/>
              <a:t> 3.1  </a:t>
            </a:r>
            <a:r>
              <a:rPr lang="zh-CN" altLang="en-US" sz="2300" dirty="0"/>
              <a:t>视觉跟踪框架介绍</a:t>
            </a:r>
            <a:endParaRPr lang="en-US" altLang="zh-CN" sz="2300" dirty="0"/>
          </a:p>
          <a:p>
            <a:pPr marL="1080000" lvl="1" indent="-529200">
              <a:lnSpc>
                <a:spcPct val="140000"/>
              </a:lnSpc>
              <a:spcBef>
                <a:spcPts val="0"/>
              </a:spcBef>
              <a:buClrTx/>
              <a:buNone/>
            </a:pPr>
            <a:r>
              <a:rPr lang="en-US" altLang="zh-CN" sz="2300" dirty="0"/>
              <a:t> 3.2  </a:t>
            </a:r>
            <a:r>
              <a:rPr lang="zh-CN" altLang="en-US" sz="2300" dirty="0"/>
              <a:t>常见的视觉跟踪方法</a:t>
            </a:r>
            <a:endParaRPr lang="en-US" altLang="zh-CN" dirty="0">
              <a:latin typeface="Times New Roman" pitchFamily="18" charset="0"/>
              <a:cs typeface="Times New Roman" pitchFamily="18" charset="0"/>
            </a:endParaRPr>
          </a:p>
          <a:p>
            <a:pPr marL="468000" indent="-514350">
              <a:buClrTx/>
              <a:buFont typeface="+mj-lt"/>
              <a:buAutoNum type="arabicPeriod"/>
            </a:pPr>
            <a:r>
              <a:rPr lang="zh-CN" altLang="en-US" dirty="0"/>
              <a:t>总结</a:t>
            </a:r>
          </a:p>
          <a:p>
            <a:pPr marL="468000" indent="-514350">
              <a:buClrTx/>
              <a:buFont typeface="+mj-lt"/>
              <a:buAutoNum type="arabicPeriod"/>
            </a:pPr>
            <a:endParaRPr lang="en-US" altLang="zh-CN" dirty="0">
              <a:latin typeface="Times New Roman" pitchFamily="18" charset="0"/>
              <a:cs typeface="Times New Roman" pitchFamily="18" charset="0"/>
            </a:endParaRPr>
          </a:p>
        </p:txBody>
      </p:sp>
    </p:spTree>
    <p:extLst>
      <p:ext uri="{BB962C8B-B14F-4D97-AF65-F5344CB8AC3E}">
        <p14:creationId xmlns:p14="http://schemas.microsoft.com/office/powerpoint/2010/main" val="25165540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DC6CE1-FD76-4ABC-A93D-A1E6418CAAB2}"/>
              </a:ext>
            </a:extLst>
          </p:cNvPr>
          <p:cNvSpPr>
            <a:spLocks noGrp="1"/>
          </p:cNvSpPr>
          <p:nvPr>
            <p:ph type="title"/>
          </p:nvPr>
        </p:nvSpPr>
        <p:spPr/>
        <p:txBody>
          <a:bodyPr/>
          <a:lstStyle/>
          <a:p>
            <a:r>
              <a:rPr lang="en-US" altLang="zh-CN" dirty="0"/>
              <a:t>KCF</a:t>
            </a:r>
            <a:endParaRPr lang="zh-CN" altLang="en-US" dirty="0"/>
          </a:p>
        </p:txBody>
      </p:sp>
      <p:sp>
        <p:nvSpPr>
          <p:cNvPr id="3" name="内容占位符 2">
            <a:extLst>
              <a:ext uri="{FF2B5EF4-FFF2-40B4-BE49-F238E27FC236}">
                <a16:creationId xmlns:a16="http://schemas.microsoft.com/office/drawing/2014/main" id="{64820E0D-D368-4628-963B-EC39E169C291}"/>
              </a:ext>
            </a:extLst>
          </p:cNvPr>
          <p:cNvSpPr>
            <a:spLocks noGrp="1"/>
          </p:cNvSpPr>
          <p:nvPr>
            <p:ph idx="1"/>
          </p:nvPr>
        </p:nvSpPr>
        <p:spPr>
          <a:xfrm>
            <a:off x="467544" y="980728"/>
            <a:ext cx="8434139" cy="5112568"/>
          </a:xfrm>
        </p:spPr>
        <p:txBody>
          <a:bodyPr/>
          <a:lstStyle/>
          <a:p>
            <a:pPr algn="just"/>
            <a:r>
              <a:rPr lang="zh-CN" altLang="en-US" sz="2000" dirty="0"/>
              <a:t>使用目标周围区域的循环矩阵采集正负样本，利用</a:t>
            </a:r>
            <a:r>
              <a:rPr lang="zh-CN" altLang="en-US" sz="2000" dirty="0">
                <a:solidFill>
                  <a:srgbClr val="FF0000"/>
                </a:solidFill>
              </a:rPr>
              <a:t>脊回归训练目标检测器</a:t>
            </a:r>
            <a:r>
              <a:rPr lang="zh-CN" altLang="en-US" sz="2000" dirty="0"/>
              <a:t>，并成功的</a:t>
            </a:r>
            <a:r>
              <a:rPr lang="zh-CN" altLang="en-US" sz="2000" dirty="0">
                <a:solidFill>
                  <a:srgbClr val="FF0000"/>
                </a:solidFill>
              </a:rPr>
              <a:t>利用循环矩阵在傅里叶空间可对角化的性质将矩阵的运算转化为向量的</a:t>
            </a:r>
            <a:r>
              <a:rPr lang="en-US" altLang="zh-CN" sz="2000" dirty="0" err="1">
                <a:solidFill>
                  <a:srgbClr val="FF0000"/>
                </a:solidFill>
              </a:rPr>
              <a:t>Hadamad</a:t>
            </a:r>
            <a:r>
              <a:rPr lang="zh-CN" altLang="en-US" sz="2000" dirty="0">
                <a:solidFill>
                  <a:srgbClr val="FF0000"/>
                </a:solidFill>
              </a:rPr>
              <a:t>积</a:t>
            </a:r>
            <a:r>
              <a:rPr lang="zh-CN" altLang="en-US" sz="2000" dirty="0"/>
              <a:t>，即元素的点乘，大大降低了运算量，提高了运算速度，使算法满足实时性要求</a:t>
            </a:r>
            <a:r>
              <a:rPr lang="en-US" altLang="zh-CN" sz="2000" dirty="0"/>
              <a:t>;</a:t>
            </a:r>
          </a:p>
          <a:p>
            <a:pPr algn="just"/>
            <a:r>
              <a:rPr lang="zh-CN" altLang="en-US" sz="2000" dirty="0"/>
              <a:t>将线性空间的脊回归通过核函数映射到非线性空间，在非线性空间通过求解一个对偶问题和某些常见的约束，同样的可以使用循环矩阵傅里叶空间对角化简化计算。</a:t>
            </a:r>
          </a:p>
        </p:txBody>
      </p:sp>
      <p:sp>
        <p:nvSpPr>
          <p:cNvPr id="4" name="矩形 3">
            <a:extLst>
              <a:ext uri="{FF2B5EF4-FFF2-40B4-BE49-F238E27FC236}">
                <a16:creationId xmlns:a16="http://schemas.microsoft.com/office/drawing/2014/main" id="{31398C49-7EAD-4BF4-8FE6-834B04F64E98}"/>
              </a:ext>
            </a:extLst>
          </p:cNvPr>
          <p:cNvSpPr/>
          <p:nvPr/>
        </p:nvSpPr>
        <p:spPr>
          <a:xfrm>
            <a:off x="467544" y="5879013"/>
            <a:ext cx="8208912" cy="646331"/>
          </a:xfrm>
          <a:prstGeom prst="rect">
            <a:avLst/>
          </a:prstGeom>
          <a:solidFill>
            <a:srgbClr val="FEF4F0"/>
          </a:solidFill>
          <a:ln w="25400">
            <a:solidFill>
              <a:srgbClr val="FEF4F0"/>
            </a:solidFill>
          </a:ln>
        </p:spPr>
        <p:txBody>
          <a:bodyPr wrap="square">
            <a:spAutoFit/>
          </a:bodyPr>
          <a:lstStyle/>
          <a:p>
            <a:pPr algn="just"/>
            <a:r>
              <a:rPr lang="en-US" altLang="zh-CN" dirty="0">
                <a:latin typeface="Times New Roman" panose="02020603050405020304" pitchFamily="18" charset="0"/>
                <a:cs typeface="Times New Roman" panose="02020603050405020304" pitchFamily="18" charset="0"/>
              </a:rPr>
              <a:t>[17]Henriques, João F., et al. “High-speed tracking with kernelized correlation filters.” Pattern Analysis and Machine Intelligence, IEEE Transactions on 37.3 (2015): 583-596.</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FAEB0093-9D60-449A-B2EF-79CCE513261F}"/>
              </a:ext>
            </a:extLst>
          </p:cNvPr>
          <p:cNvPicPr>
            <a:picLocks noChangeAspect="1"/>
          </p:cNvPicPr>
          <p:nvPr/>
        </p:nvPicPr>
        <p:blipFill>
          <a:blip r:embed="rId2"/>
          <a:stretch>
            <a:fillRect/>
          </a:stretch>
        </p:blipFill>
        <p:spPr>
          <a:xfrm>
            <a:off x="5004048" y="3140968"/>
            <a:ext cx="3096344" cy="2686775"/>
          </a:xfrm>
          <a:prstGeom prst="rect">
            <a:avLst/>
          </a:prstGeom>
        </p:spPr>
      </p:pic>
      <p:pic>
        <p:nvPicPr>
          <p:cNvPr id="7" name="图片 6">
            <a:extLst>
              <a:ext uri="{FF2B5EF4-FFF2-40B4-BE49-F238E27FC236}">
                <a16:creationId xmlns:a16="http://schemas.microsoft.com/office/drawing/2014/main" id="{CF51D695-3A96-4823-B22D-0075E9968ED1}"/>
              </a:ext>
            </a:extLst>
          </p:cNvPr>
          <p:cNvPicPr>
            <a:picLocks noChangeAspect="1"/>
          </p:cNvPicPr>
          <p:nvPr/>
        </p:nvPicPr>
        <p:blipFill>
          <a:blip r:embed="rId3"/>
          <a:stretch>
            <a:fillRect/>
          </a:stretch>
        </p:blipFill>
        <p:spPr>
          <a:xfrm>
            <a:off x="971600" y="3861048"/>
            <a:ext cx="3631540" cy="648072"/>
          </a:xfrm>
          <a:prstGeom prst="rect">
            <a:avLst/>
          </a:prstGeom>
        </p:spPr>
      </p:pic>
    </p:spTree>
    <p:extLst>
      <p:ext uri="{BB962C8B-B14F-4D97-AF65-F5344CB8AC3E}">
        <p14:creationId xmlns:p14="http://schemas.microsoft.com/office/powerpoint/2010/main" val="392738704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EA84206-E24D-40BA-B3EF-910A9434C64D}"/>
              </a:ext>
            </a:extLst>
          </p:cNvPr>
          <p:cNvPicPr>
            <a:picLocks noChangeAspect="1"/>
          </p:cNvPicPr>
          <p:nvPr/>
        </p:nvPicPr>
        <p:blipFill>
          <a:blip r:embed="rId2"/>
          <a:stretch>
            <a:fillRect/>
          </a:stretch>
        </p:blipFill>
        <p:spPr>
          <a:xfrm>
            <a:off x="1915358" y="1701424"/>
            <a:ext cx="6257042" cy="2479603"/>
          </a:xfrm>
          <a:prstGeom prst="rect">
            <a:avLst/>
          </a:prstGeom>
        </p:spPr>
      </p:pic>
      <p:sp>
        <p:nvSpPr>
          <p:cNvPr id="2" name="标题 1">
            <a:extLst>
              <a:ext uri="{FF2B5EF4-FFF2-40B4-BE49-F238E27FC236}">
                <a16:creationId xmlns:a16="http://schemas.microsoft.com/office/drawing/2014/main" id="{0EE6850E-BBEA-4647-8F6C-17D35616D5A6}"/>
              </a:ext>
            </a:extLst>
          </p:cNvPr>
          <p:cNvSpPr>
            <a:spLocks noGrp="1"/>
          </p:cNvSpPr>
          <p:nvPr>
            <p:ph type="title"/>
          </p:nvPr>
        </p:nvSpPr>
        <p:spPr/>
        <p:txBody>
          <a:bodyPr/>
          <a:lstStyle/>
          <a:p>
            <a:r>
              <a:rPr lang="en-US" altLang="zh-CN" dirty="0"/>
              <a:t>KCF</a:t>
            </a:r>
            <a:endParaRPr lang="zh-CN" altLang="en-US" dirty="0"/>
          </a:p>
        </p:txBody>
      </p:sp>
      <p:sp>
        <p:nvSpPr>
          <p:cNvPr id="3" name="内容占位符 2">
            <a:extLst>
              <a:ext uri="{FF2B5EF4-FFF2-40B4-BE49-F238E27FC236}">
                <a16:creationId xmlns:a16="http://schemas.microsoft.com/office/drawing/2014/main" id="{B0E3BA0C-DD04-41EF-B14D-C211B21D5C81}"/>
              </a:ext>
            </a:extLst>
          </p:cNvPr>
          <p:cNvSpPr>
            <a:spLocks noGrp="1"/>
          </p:cNvSpPr>
          <p:nvPr>
            <p:ph idx="1"/>
          </p:nvPr>
        </p:nvSpPr>
        <p:spPr/>
        <p:txBody>
          <a:bodyPr/>
          <a:lstStyle/>
          <a:p>
            <a:endParaRPr lang="zh-CN" altLang="en-US" dirty="0"/>
          </a:p>
        </p:txBody>
      </p:sp>
      <p:sp>
        <p:nvSpPr>
          <p:cNvPr id="5" name="标注: 双弯曲线形(无边框) 4">
            <a:extLst>
              <a:ext uri="{FF2B5EF4-FFF2-40B4-BE49-F238E27FC236}">
                <a16:creationId xmlns:a16="http://schemas.microsoft.com/office/drawing/2014/main" id="{BFBF89FC-0D5B-4E9F-9F02-87F3810A0CFD}"/>
              </a:ext>
            </a:extLst>
          </p:cNvPr>
          <p:cNvSpPr/>
          <p:nvPr/>
        </p:nvSpPr>
        <p:spPr>
          <a:xfrm>
            <a:off x="1771342" y="1629416"/>
            <a:ext cx="1296144" cy="504056"/>
          </a:xfrm>
          <a:prstGeom prst="callout3">
            <a:avLst>
              <a:gd name="adj1" fmla="val 18750"/>
              <a:gd name="adj2" fmla="val -8333"/>
              <a:gd name="adj3" fmla="val 18750"/>
              <a:gd name="adj4" fmla="val -16667"/>
              <a:gd name="adj5" fmla="val 100000"/>
              <a:gd name="adj6" fmla="val -16667"/>
              <a:gd name="adj7" fmla="val 225412"/>
              <a:gd name="adj8" fmla="val 100570"/>
            </a:avLst>
          </a:prstGeom>
          <a:grpFill/>
          <a:ln>
            <a:solidFill>
              <a:srgbClr val="0000FF"/>
            </a:solidFill>
          </a:ln>
          <a:effectLst>
            <a:outerShdw blurRad="40000" dist="23000" dir="5400000" rotWithShape="0">
              <a:srgbClr val="000000">
                <a:alpha val="35000"/>
              </a:srgbClr>
            </a:outerShdw>
          </a:effectLst>
          <a:sp3d prstMaterial="plastic">
            <a:bevelT w="120900" h="88900"/>
            <a:bevelB w="88900" h="31750" prst="angle"/>
          </a:sp3d>
        </p:spPr>
        <p:txBody>
          <a:bodyPr rtlCol="0" anchor="ctr"/>
          <a:lstStyle/>
          <a:p>
            <a:pPr algn="ctr"/>
            <a:r>
              <a:rPr lang="zh-CN" altLang="en-US" sz="2000" b="1" kern="0" dirty="0">
                <a:solidFill>
                  <a:srgbClr val="0000FF"/>
                </a:solidFill>
                <a:latin typeface="+mn-ea"/>
              </a:rPr>
              <a:t>上一帧目标位置</a:t>
            </a:r>
          </a:p>
        </p:txBody>
      </p:sp>
      <p:sp>
        <p:nvSpPr>
          <p:cNvPr id="6" name="标注: 双弯曲线形(无边框) 5">
            <a:extLst>
              <a:ext uri="{FF2B5EF4-FFF2-40B4-BE49-F238E27FC236}">
                <a16:creationId xmlns:a16="http://schemas.microsoft.com/office/drawing/2014/main" id="{C29DF655-1F97-40B1-8A3E-9ADF221CA055}"/>
              </a:ext>
            </a:extLst>
          </p:cNvPr>
          <p:cNvSpPr/>
          <p:nvPr/>
        </p:nvSpPr>
        <p:spPr>
          <a:xfrm>
            <a:off x="3643166" y="1268760"/>
            <a:ext cx="1440544" cy="433281"/>
          </a:xfrm>
          <a:prstGeom prst="callout3">
            <a:avLst>
              <a:gd name="adj1" fmla="val 18750"/>
              <a:gd name="adj2" fmla="val -8333"/>
              <a:gd name="adj3" fmla="val 18750"/>
              <a:gd name="adj4" fmla="val -16667"/>
              <a:gd name="adj5" fmla="val 100000"/>
              <a:gd name="adj6" fmla="val -16667"/>
              <a:gd name="adj7" fmla="val 223363"/>
              <a:gd name="adj8" fmla="val -5594"/>
            </a:avLst>
          </a:prstGeom>
          <a:grpFill/>
          <a:ln>
            <a:solidFill>
              <a:srgbClr val="0000FF"/>
            </a:solidFill>
          </a:ln>
          <a:effectLst>
            <a:outerShdw blurRad="40000" dist="23000" dir="5400000" rotWithShape="0">
              <a:srgbClr val="000000">
                <a:alpha val="35000"/>
              </a:srgbClr>
            </a:outerShdw>
          </a:effectLst>
          <a:sp3d prstMaterial="plastic">
            <a:bevelT w="120900" h="88900"/>
            <a:bevelB w="88900" h="31750" prst="angle"/>
          </a:sp3d>
        </p:spPr>
        <p:txBody>
          <a:bodyPr rtlCol="0" anchor="ctr"/>
          <a:lstStyle/>
          <a:p>
            <a:pPr algn="ctr"/>
            <a:r>
              <a:rPr lang="zh-CN" altLang="en-US" sz="2000" b="1" kern="0" dirty="0">
                <a:solidFill>
                  <a:srgbClr val="0000FF"/>
                </a:solidFill>
                <a:latin typeface="+mn-ea"/>
              </a:rPr>
              <a:t>加</a:t>
            </a:r>
            <a:r>
              <a:rPr lang="en-US" altLang="zh-CN" sz="2000" b="1" kern="0" dirty="0">
                <a:solidFill>
                  <a:srgbClr val="0000FF"/>
                </a:solidFill>
                <a:latin typeface="+mn-ea"/>
              </a:rPr>
              <a:t>padding</a:t>
            </a:r>
            <a:endParaRPr lang="zh-CN" altLang="en-US" sz="2000" b="1" kern="0" dirty="0">
              <a:solidFill>
                <a:srgbClr val="0000FF"/>
              </a:solidFill>
              <a:latin typeface="+mn-ea"/>
            </a:endParaRPr>
          </a:p>
        </p:txBody>
      </p:sp>
      <p:sp>
        <p:nvSpPr>
          <p:cNvPr id="7" name="标注: 双弯曲线形(无边框) 6">
            <a:extLst>
              <a:ext uri="{FF2B5EF4-FFF2-40B4-BE49-F238E27FC236}">
                <a16:creationId xmlns:a16="http://schemas.microsoft.com/office/drawing/2014/main" id="{7FDDA1C1-CB3E-463F-8F52-38BCE00C61C4}"/>
              </a:ext>
            </a:extLst>
          </p:cNvPr>
          <p:cNvSpPr/>
          <p:nvPr/>
        </p:nvSpPr>
        <p:spPr>
          <a:xfrm>
            <a:off x="1265304" y="4201364"/>
            <a:ext cx="2522262" cy="740419"/>
          </a:xfrm>
          <a:prstGeom prst="callout3">
            <a:avLst>
              <a:gd name="adj1" fmla="val 18750"/>
              <a:gd name="adj2" fmla="val -8333"/>
              <a:gd name="adj3" fmla="val 18750"/>
              <a:gd name="adj4" fmla="val -16667"/>
              <a:gd name="adj5" fmla="val 100000"/>
              <a:gd name="adj6" fmla="val -16667"/>
              <a:gd name="adj7" fmla="val -94234"/>
              <a:gd name="adj8" fmla="val 55989"/>
            </a:avLst>
          </a:prstGeom>
          <a:grpFill/>
          <a:ln>
            <a:solidFill>
              <a:srgbClr val="0000FF"/>
            </a:solidFill>
          </a:ln>
          <a:effectLst>
            <a:outerShdw blurRad="40000" dist="23000" dir="5400000" rotWithShape="0">
              <a:srgbClr val="000000">
                <a:alpha val="35000"/>
              </a:srgbClr>
            </a:outerShdw>
          </a:effectLst>
          <a:sp3d prstMaterial="plastic">
            <a:bevelT w="120900" h="88900"/>
            <a:bevelB w="88900" h="31750" prst="angle"/>
          </a:sp3d>
        </p:spPr>
        <p:txBody>
          <a:bodyPr rtlCol="0" anchor="ctr"/>
          <a:lstStyle/>
          <a:p>
            <a:pPr algn="ctr"/>
            <a:r>
              <a:rPr lang="zh-CN" altLang="en-US" sz="2000" b="1" kern="0" dirty="0">
                <a:solidFill>
                  <a:srgbClr val="FF0000"/>
                </a:solidFill>
                <a:latin typeface="+mn-ea"/>
              </a:rPr>
              <a:t>将</a:t>
            </a:r>
            <a:r>
              <a:rPr lang="en-US" altLang="zh-CN" sz="2000" b="1" kern="0" dirty="0">
                <a:solidFill>
                  <a:srgbClr val="FF0000"/>
                </a:solidFill>
                <a:latin typeface="+mn-ea"/>
              </a:rPr>
              <a:t>padding</a:t>
            </a:r>
            <a:r>
              <a:rPr lang="zh-CN" altLang="en-US" sz="2000" b="1" kern="0" dirty="0">
                <a:solidFill>
                  <a:srgbClr val="FF0000"/>
                </a:solidFill>
                <a:latin typeface="+mn-ea"/>
              </a:rPr>
              <a:t>循环位移</a:t>
            </a:r>
          </a:p>
        </p:txBody>
      </p:sp>
      <p:sp>
        <p:nvSpPr>
          <p:cNvPr id="8" name="矩形 7">
            <a:extLst>
              <a:ext uri="{FF2B5EF4-FFF2-40B4-BE49-F238E27FC236}">
                <a16:creationId xmlns:a16="http://schemas.microsoft.com/office/drawing/2014/main" id="{955CD580-1EE5-43C8-849C-68C8B2C539D6}"/>
              </a:ext>
            </a:extLst>
          </p:cNvPr>
          <p:cNvSpPr/>
          <p:nvPr/>
        </p:nvSpPr>
        <p:spPr>
          <a:xfrm>
            <a:off x="829540" y="5085184"/>
            <a:ext cx="7774908" cy="1200329"/>
          </a:xfrm>
          <a:prstGeom prst="rect">
            <a:avLst/>
          </a:prstGeom>
        </p:spPr>
        <p:txBody>
          <a:bodyPr wrap="square">
            <a:spAutoFit/>
          </a:bodyPr>
          <a:lstStyle/>
          <a:p>
            <a:pPr marL="342900" indent="-342900">
              <a:buFont typeface="+mj-lt"/>
              <a:buAutoNum type="arabicPeriod"/>
            </a:pPr>
            <a:r>
              <a:rPr lang="zh-CN" altLang="en-US" dirty="0">
                <a:solidFill>
                  <a:srgbClr val="2F2F2F"/>
                </a:solidFill>
                <a:latin typeface="Helvetica Neue"/>
              </a:rPr>
              <a:t>依赖循环矩阵，对于多尺度的目标跟踪效果并不理想</a:t>
            </a:r>
            <a:endParaRPr lang="en-US" altLang="zh-CN" dirty="0">
              <a:solidFill>
                <a:srgbClr val="2F2F2F"/>
              </a:solidFill>
              <a:latin typeface="Helvetica Neue"/>
            </a:endParaRPr>
          </a:p>
          <a:p>
            <a:pPr marL="342900" indent="-342900">
              <a:buFont typeface="+mj-lt"/>
              <a:buAutoNum type="arabicPeriod"/>
            </a:pPr>
            <a:r>
              <a:rPr lang="zh-CN" altLang="en-US" dirty="0"/>
              <a:t>初始化矩阵不能自适应改变</a:t>
            </a:r>
            <a:endParaRPr lang="en-US" altLang="zh-CN" dirty="0"/>
          </a:p>
          <a:p>
            <a:pPr marL="342900" indent="-342900">
              <a:buFont typeface="+mj-lt"/>
              <a:buAutoNum type="arabicPeriod"/>
            </a:pPr>
            <a:r>
              <a:rPr lang="zh-CN" altLang="en-US" dirty="0"/>
              <a:t>难处理高速运动的目标（难处理低帧率中目标，这个和</a:t>
            </a:r>
            <a:r>
              <a:rPr lang="en-US" altLang="zh-CN" dirty="0"/>
              <a:t>3</a:t>
            </a:r>
            <a:r>
              <a:rPr lang="zh-CN" altLang="en-US" dirty="0"/>
              <a:t>类似，都是说相邻帧间目标位移过大）</a:t>
            </a:r>
          </a:p>
        </p:txBody>
      </p:sp>
    </p:spTree>
    <p:extLst>
      <p:ext uri="{BB962C8B-B14F-4D97-AF65-F5344CB8AC3E}">
        <p14:creationId xmlns:p14="http://schemas.microsoft.com/office/powerpoint/2010/main" val="75746050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B396E7-71F8-4836-BF37-FBCB2563436C}"/>
              </a:ext>
            </a:extLst>
          </p:cNvPr>
          <p:cNvSpPr>
            <a:spLocks noGrp="1"/>
          </p:cNvSpPr>
          <p:nvPr>
            <p:ph type="title"/>
          </p:nvPr>
        </p:nvSpPr>
        <p:spPr/>
        <p:txBody>
          <a:bodyPr/>
          <a:lstStyle/>
          <a:p>
            <a:r>
              <a:rPr lang="en-US" altLang="zh-CN" dirty="0"/>
              <a:t>SRDCF</a:t>
            </a:r>
            <a:endParaRPr lang="zh-CN" altLang="en-US" dirty="0"/>
          </a:p>
        </p:txBody>
      </p:sp>
      <p:sp>
        <p:nvSpPr>
          <p:cNvPr id="3" name="内容占位符 2">
            <a:extLst>
              <a:ext uri="{FF2B5EF4-FFF2-40B4-BE49-F238E27FC236}">
                <a16:creationId xmlns:a16="http://schemas.microsoft.com/office/drawing/2014/main" id="{5BEB916A-4C2F-46AC-A08C-AF7E74503B77}"/>
              </a:ext>
            </a:extLst>
          </p:cNvPr>
          <p:cNvSpPr>
            <a:spLocks noGrp="1"/>
          </p:cNvSpPr>
          <p:nvPr>
            <p:ph idx="1"/>
          </p:nvPr>
        </p:nvSpPr>
        <p:spPr>
          <a:xfrm>
            <a:off x="395536" y="1137608"/>
            <a:ext cx="8434139" cy="5112568"/>
          </a:xfrm>
        </p:spPr>
        <p:txBody>
          <a:bodyPr/>
          <a:lstStyle/>
          <a:p>
            <a:r>
              <a:rPr lang="en-US" altLang="zh-CN" sz="2400" dirty="0"/>
              <a:t>VOT2015</a:t>
            </a:r>
            <a:r>
              <a:rPr lang="zh-CN" altLang="en-US" sz="2400" dirty="0"/>
              <a:t>排名第</a:t>
            </a:r>
            <a:r>
              <a:rPr lang="en-US" altLang="zh-CN" sz="2400" dirty="0"/>
              <a:t>4</a:t>
            </a:r>
          </a:p>
          <a:p>
            <a:r>
              <a:rPr lang="en-US" altLang="zh-CN" sz="2400" dirty="0"/>
              <a:t>SRDCF——KCF</a:t>
            </a:r>
          </a:p>
          <a:p>
            <a:r>
              <a:rPr lang="zh-CN" altLang="en-US" sz="2400" dirty="0"/>
              <a:t>边界效应</a:t>
            </a:r>
            <a:r>
              <a:rPr lang="en-US" altLang="zh-CN" sz="2400" dirty="0"/>
              <a:t>——</a:t>
            </a:r>
            <a:r>
              <a:rPr lang="zh-CN" altLang="en-US" sz="2400" dirty="0"/>
              <a:t>快速运动</a:t>
            </a:r>
          </a:p>
        </p:txBody>
      </p:sp>
      <p:pic>
        <p:nvPicPr>
          <p:cNvPr id="6" name="图片 5">
            <a:extLst>
              <a:ext uri="{FF2B5EF4-FFF2-40B4-BE49-F238E27FC236}">
                <a16:creationId xmlns:a16="http://schemas.microsoft.com/office/drawing/2014/main" id="{4F806ED4-D6B7-42B0-BBAA-20E24645887C}"/>
              </a:ext>
            </a:extLst>
          </p:cNvPr>
          <p:cNvPicPr>
            <a:picLocks noChangeAspect="1"/>
          </p:cNvPicPr>
          <p:nvPr/>
        </p:nvPicPr>
        <p:blipFill>
          <a:blip r:embed="rId3"/>
          <a:stretch>
            <a:fillRect/>
          </a:stretch>
        </p:blipFill>
        <p:spPr>
          <a:xfrm>
            <a:off x="4818452" y="1137608"/>
            <a:ext cx="4095231" cy="1896738"/>
          </a:xfrm>
          <a:prstGeom prst="rect">
            <a:avLst/>
          </a:prstGeom>
        </p:spPr>
      </p:pic>
      <p:sp>
        <p:nvSpPr>
          <p:cNvPr id="11" name="矩形 10">
            <a:extLst>
              <a:ext uri="{FF2B5EF4-FFF2-40B4-BE49-F238E27FC236}">
                <a16:creationId xmlns:a16="http://schemas.microsoft.com/office/drawing/2014/main" id="{0001C30C-8965-45EB-B765-B7179E53338A}"/>
              </a:ext>
            </a:extLst>
          </p:cNvPr>
          <p:cNvSpPr/>
          <p:nvPr/>
        </p:nvSpPr>
        <p:spPr>
          <a:xfrm>
            <a:off x="407760" y="2869930"/>
            <a:ext cx="6555110" cy="180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1313" indent="-341313" eaLnBrk="0" fontAlgn="base" hangingPunct="0">
              <a:spcBef>
                <a:spcPct val="50000"/>
              </a:spcBef>
              <a:spcAft>
                <a:spcPct val="0"/>
              </a:spcAft>
              <a:buClr>
                <a:srgbClr val="0066FF"/>
              </a:buClr>
              <a:buFont typeface="Wingdings" panose="05000000000000000000" pitchFamily="2" charset="2"/>
              <a:buChar char="Ø"/>
            </a:pPr>
            <a:r>
              <a:rPr lang="zh-CN" altLang="en-US" sz="2400" dirty="0">
                <a:latin typeface="Times New Roman" pitchFamily="18" charset="0"/>
                <a:cs typeface="Times New Roman" pitchFamily="18" charset="0"/>
              </a:rPr>
              <a:t>余弦窗问题（参见</a:t>
            </a:r>
            <a:r>
              <a:rPr lang="en-US" altLang="zh-CN" sz="2400" dirty="0">
                <a:latin typeface="Times New Roman" pitchFamily="18" charset="0"/>
                <a:cs typeface="Times New Roman" pitchFamily="18" charset="0"/>
              </a:rPr>
              <a:t>MOOSE</a:t>
            </a:r>
            <a:r>
              <a:rPr lang="en-US" altLang="zh-CN" sz="2400" baseline="30000" dirty="0">
                <a:latin typeface="Times New Roman" pitchFamily="18" charset="0"/>
                <a:cs typeface="Times New Roman" pitchFamily="18" charset="0"/>
              </a:rPr>
              <a:t>[18]</a:t>
            </a:r>
            <a:r>
              <a:rPr lang="zh-CN" altLang="en-US" sz="2400" dirty="0">
                <a:latin typeface="Times New Roman" pitchFamily="18" charset="0"/>
                <a:cs typeface="Times New Roman" pitchFamily="18" charset="0"/>
              </a:rPr>
              <a:t>）</a:t>
            </a:r>
            <a:endParaRPr lang="en-US" altLang="zh-CN" sz="2400" dirty="0">
              <a:latin typeface="Times New Roman" pitchFamily="18" charset="0"/>
              <a:cs typeface="Times New Roman" pitchFamily="18" charset="0"/>
            </a:endParaRPr>
          </a:p>
          <a:p>
            <a:pPr marL="341313" indent="-341313" eaLnBrk="0" fontAlgn="base" hangingPunct="0">
              <a:spcBef>
                <a:spcPct val="50000"/>
              </a:spcBef>
              <a:spcAft>
                <a:spcPct val="0"/>
              </a:spcAft>
              <a:buClr>
                <a:srgbClr val="0066FF"/>
              </a:buClr>
              <a:buFont typeface="Wingdings" panose="05000000000000000000" pitchFamily="2" charset="2"/>
              <a:buChar char="Ø"/>
            </a:pPr>
            <a:r>
              <a:rPr lang="zh-CN" altLang="en-US" sz="2400" dirty="0">
                <a:latin typeface="Times New Roman" pitchFamily="18" charset="0"/>
                <a:cs typeface="Times New Roman" pitchFamily="18" charset="0"/>
              </a:rPr>
              <a:t>检测阶段：</a:t>
            </a:r>
            <a:endParaRPr lang="en-US" altLang="zh-CN" sz="2400" dirty="0">
              <a:latin typeface="Times New Roman" pitchFamily="18" charset="0"/>
              <a:cs typeface="Times New Roman" pitchFamily="18" charset="0"/>
            </a:endParaRPr>
          </a:p>
          <a:p>
            <a:pPr marL="341313" indent="-341313" eaLnBrk="0" fontAlgn="base" hangingPunct="0">
              <a:spcBef>
                <a:spcPct val="50000"/>
              </a:spcBef>
              <a:spcAft>
                <a:spcPct val="0"/>
              </a:spcAft>
              <a:buClr>
                <a:srgbClr val="0066FF"/>
              </a:buClr>
              <a:buFont typeface="Wingdings" panose="05000000000000000000" pitchFamily="2" charset="2"/>
              <a:buChar char="Ø"/>
            </a:pPr>
            <a:endParaRPr lang="en-US" altLang="zh-CN" sz="2400" dirty="0">
              <a:latin typeface="Times New Roman" pitchFamily="18" charset="0"/>
              <a:cs typeface="Times New Roman" pitchFamily="18" charset="0"/>
            </a:endParaRPr>
          </a:p>
        </p:txBody>
      </p:sp>
      <p:pic>
        <p:nvPicPr>
          <p:cNvPr id="12" name="图片 11">
            <a:extLst>
              <a:ext uri="{FF2B5EF4-FFF2-40B4-BE49-F238E27FC236}">
                <a16:creationId xmlns:a16="http://schemas.microsoft.com/office/drawing/2014/main" id="{B88B8BC7-6517-4786-88FE-182DAAD7923B}"/>
              </a:ext>
            </a:extLst>
          </p:cNvPr>
          <p:cNvPicPr>
            <a:picLocks noChangeAspect="1"/>
          </p:cNvPicPr>
          <p:nvPr/>
        </p:nvPicPr>
        <p:blipFill>
          <a:blip r:embed="rId4"/>
          <a:stretch>
            <a:fillRect/>
          </a:stretch>
        </p:blipFill>
        <p:spPr>
          <a:xfrm>
            <a:off x="670990" y="4094066"/>
            <a:ext cx="6849936" cy="1309174"/>
          </a:xfrm>
          <a:prstGeom prst="rect">
            <a:avLst/>
          </a:prstGeom>
        </p:spPr>
      </p:pic>
      <p:pic>
        <p:nvPicPr>
          <p:cNvPr id="13" name="图片 12">
            <a:extLst>
              <a:ext uri="{FF2B5EF4-FFF2-40B4-BE49-F238E27FC236}">
                <a16:creationId xmlns:a16="http://schemas.microsoft.com/office/drawing/2014/main" id="{D60685C4-DDA0-4037-B6B5-3C11633E9608}"/>
              </a:ext>
            </a:extLst>
          </p:cNvPr>
          <p:cNvPicPr>
            <a:picLocks noChangeAspect="1"/>
          </p:cNvPicPr>
          <p:nvPr/>
        </p:nvPicPr>
        <p:blipFill>
          <a:blip r:embed="rId5"/>
          <a:stretch>
            <a:fillRect/>
          </a:stretch>
        </p:blipFill>
        <p:spPr>
          <a:xfrm>
            <a:off x="598982" y="5390210"/>
            <a:ext cx="6840760" cy="959375"/>
          </a:xfrm>
          <a:prstGeom prst="rect">
            <a:avLst/>
          </a:prstGeom>
        </p:spPr>
      </p:pic>
    </p:spTree>
    <p:extLst>
      <p:ext uri="{BB962C8B-B14F-4D97-AF65-F5344CB8AC3E}">
        <p14:creationId xmlns:p14="http://schemas.microsoft.com/office/powerpoint/2010/main" val="219480780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5BD86-D046-46B4-BC2B-F7C7F7958CD9}"/>
              </a:ext>
            </a:extLst>
          </p:cNvPr>
          <p:cNvSpPr>
            <a:spLocks noGrp="1"/>
          </p:cNvSpPr>
          <p:nvPr>
            <p:ph type="title"/>
          </p:nvPr>
        </p:nvSpPr>
        <p:spPr/>
        <p:txBody>
          <a:bodyPr/>
          <a:lstStyle/>
          <a:p>
            <a:r>
              <a:rPr lang="en-US" altLang="zh-CN" dirty="0"/>
              <a:t>SRDCF——</a:t>
            </a:r>
            <a:r>
              <a:rPr lang="zh-CN" altLang="en-US" dirty="0"/>
              <a:t>解决边界效应</a:t>
            </a:r>
          </a:p>
        </p:txBody>
      </p:sp>
      <p:sp>
        <p:nvSpPr>
          <p:cNvPr id="9" name="矩形 8">
            <a:extLst>
              <a:ext uri="{FF2B5EF4-FFF2-40B4-BE49-F238E27FC236}">
                <a16:creationId xmlns:a16="http://schemas.microsoft.com/office/drawing/2014/main" id="{8AA55893-46CF-48B5-AD89-D77B63C3038E}"/>
              </a:ext>
            </a:extLst>
          </p:cNvPr>
          <p:cNvSpPr/>
          <p:nvPr/>
        </p:nvSpPr>
        <p:spPr>
          <a:xfrm>
            <a:off x="539552" y="5674022"/>
            <a:ext cx="8280920" cy="923330"/>
          </a:xfrm>
          <a:prstGeom prst="rect">
            <a:avLst/>
          </a:prstGeom>
          <a:solidFill>
            <a:srgbClr val="FEF4F0"/>
          </a:solidFill>
          <a:ln w="25400">
            <a:solidFill>
              <a:srgbClr val="FEF4F0"/>
            </a:solidFill>
          </a:ln>
        </p:spPr>
        <p:txBody>
          <a:bodyPr wrap="square">
            <a:spAutoFit/>
          </a:bodyPr>
          <a:lstStyle/>
          <a:p>
            <a:pPr algn="just"/>
            <a:r>
              <a:rPr lang="en-US" altLang="zh-CN" dirty="0">
                <a:latin typeface="Times New Roman" panose="02020603050405020304" pitchFamily="18" charset="0"/>
                <a:cs typeface="Times New Roman" panose="02020603050405020304" pitchFamily="18" charset="0"/>
              </a:rPr>
              <a:t>[19]</a:t>
            </a:r>
            <a:r>
              <a:rPr lang="en-US" altLang="zh-CN" dirty="0" err="1">
                <a:latin typeface="Times New Roman" panose="02020603050405020304" pitchFamily="18" charset="0"/>
                <a:cs typeface="Times New Roman" panose="02020603050405020304" pitchFamily="18" charset="0"/>
              </a:rPr>
              <a:t>Danelljan</a:t>
            </a:r>
            <a:r>
              <a:rPr lang="en-US" altLang="zh-CN" dirty="0">
                <a:latin typeface="Times New Roman" panose="02020603050405020304" pitchFamily="18" charset="0"/>
                <a:cs typeface="Times New Roman" panose="02020603050405020304" pitchFamily="18" charset="0"/>
              </a:rPr>
              <a:t> M, Hager G, Shahbaz Khan F, et al. Learning spatially regularized correlation filters for visual tracking[C]//Proceedings of the IEEE International Conference on Computer Vision. 2015: 4310-4318.</a:t>
            </a:r>
          </a:p>
        </p:txBody>
      </p:sp>
      <p:grpSp>
        <p:nvGrpSpPr>
          <p:cNvPr id="11" name="组合 10">
            <a:extLst>
              <a:ext uri="{FF2B5EF4-FFF2-40B4-BE49-F238E27FC236}">
                <a16:creationId xmlns:a16="http://schemas.microsoft.com/office/drawing/2014/main" id="{2C8C5948-4B8D-45AB-80D5-8A8B97661D3B}"/>
              </a:ext>
            </a:extLst>
          </p:cNvPr>
          <p:cNvGrpSpPr/>
          <p:nvPr/>
        </p:nvGrpSpPr>
        <p:grpSpPr>
          <a:xfrm>
            <a:off x="1979712" y="1844824"/>
            <a:ext cx="4281606" cy="1790726"/>
            <a:chOff x="827585" y="3239030"/>
            <a:chExt cx="4801016" cy="1982724"/>
          </a:xfrm>
        </p:grpSpPr>
        <p:pic>
          <p:nvPicPr>
            <p:cNvPr id="12" name="图片 11">
              <a:extLst>
                <a:ext uri="{FF2B5EF4-FFF2-40B4-BE49-F238E27FC236}">
                  <a16:creationId xmlns:a16="http://schemas.microsoft.com/office/drawing/2014/main" id="{F87AE33F-3B14-4694-B0CC-70178643F576}"/>
                </a:ext>
              </a:extLst>
            </p:cNvPr>
            <p:cNvPicPr>
              <a:picLocks noChangeAspect="1"/>
            </p:cNvPicPr>
            <p:nvPr/>
          </p:nvPicPr>
          <p:blipFill>
            <a:blip r:embed="rId3"/>
            <a:stretch>
              <a:fillRect/>
            </a:stretch>
          </p:blipFill>
          <p:spPr>
            <a:xfrm>
              <a:off x="827585" y="4421585"/>
              <a:ext cx="4801016" cy="800169"/>
            </a:xfrm>
            <a:prstGeom prst="rect">
              <a:avLst/>
            </a:prstGeom>
          </p:spPr>
        </p:pic>
        <p:pic>
          <p:nvPicPr>
            <p:cNvPr id="13" name="图片 12">
              <a:extLst>
                <a:ext uri="{FF2B5EF4-FFF2-40B4-BE49-F238E27FC236}">
                  <a16:creationId xmlns:a16="http://schemas.microsoft.com/office/drawing/2014/main" id="{F8AA4AF6-5176-4057-963B-08FCDD3556E0}"/>
                </a:ext>
              </a:extLst>
            </p:cNvPr>
            <p:cNvPicPr>
              <a:picLocks noChangeAspect="1"/>
            </p:cNvPicPr>
            <p:nvPr/>
          </p:nvPicPr>
          <p:blipFill>
            <a:blip r:embed="rId4"/>
            <a:stretch>
              <a:fillRect/>
            </a:stretch>
          </p:blipFill>
          <p:spPr>
            <a:xfrm>
              <a:off x="945705" y="3239030"/>
              <a:ext cx="4564776" cy="746825"/>
            </a:xfrm>
            <a:prstGeom prst="rect">
              <a:avLst/>
            </a:prstGeom>
          </p:spPr>
        </p:pic>
        <p:sp>
          <p:nvSpPr>
            <p:cNvPr id="14" name="箭头: 下 13">
              <a:extLst>
                <a:ext uri="{FF2B5EF4-FFF2-40B4-BE49-F238E27FC236}">
                  <a16:creationId xmlns:a16="http://schemas.microsoft.com/office/drawing/2014/main" id="{26542BAE-C489-4210-8871-1A1D6211F2AE}"/>
                </a:ext>
              </a:extLst>
            </p:cNvPr>
            <p:cNvSpPr/>
            <p:nvPr/>
          </p:nvSpPr>
          <p:spPr>
            <a:xfrm>
              <a:off x="4755682" y="3985855"/>
              <a:ext cx="432048" cy="435730"/>
            </a:xfrm>
            <a:prstGeom prst="downArrow">
              <a:avLst/>
            </a:prstGeom>
            <a:noFill/>
            <a:ln>
              <a:solidFill>
                <a:schemeClr val="tx1"/>
              </a:solidFill>
            </a:ln>
            <a:effectLst>
              <a:outerShdw blurRad="40000" dist="23000" dir="5400000" rotWithShape="0">
                <a:srgbClr val="000000">
                  <a:alpha val="35000"/>
                </a:srgbClr>
              </a:outerShdw>
            </a:effectLst>
            <a:sp3d prstMaterial="plastic">
              <a:bevelT w="120900" h="88900"/>
              <a:bevelB w="88900" h="31750" prst="angle"/>
            </a:sp3d>
          </p:spPr>
          <p:txBody>
            <a:bodyPr rtlCol="0" anchor="ctr"/>
            <a:lstStyle/>
            <a:p>
              <a:pPr algn="ctr"/>
              <a:endParaRPr lang="zh-CN" altLang="en-US" sz="2000" b="1" kern="0" dirty="0">
                <a:solidFill>
                  <a:sysClr val="window" lastClr="FFFFFF"/>
                </a:solidFill>
                <a:latin typeface="华文新魏" pitchFamily="2" charset="-122"/>
                <a:ea typeface="华文新魏" pitchFamily="2" charset="-122"/>
              </a:endParaRPr>
            </a:p>
          </p:txBody>
        </p:sp>
      </p:grpSp>
      <p:sp>
        <p:nvSpPr>
          <p:cNvPr id="15" name="矩形 14">
            <a:extLst>
              <a:ext uri="{FF2B5EF4-FFF2-40B4-BE49-F238E27FC236}">
                <a16:creationId xmlns:a16="http://schemas.microsoft.com/office/drawing/2014/main" id="{239495B2-1481-4181-BACF-79173C7F2218}"/>
              </a:ext>
            </a:extLst>
          </p:cNvPr>
          <p:cNvSpPr/>
          <p:nvPr/>
        </p:nvSpPr>
        <p:spPr>
          <a:xfrm>
            <a:off x="570816" y="908720"/>
            <a:ext cx="7889616" cy="978729"/>
          </a:xfrm>
          <a:prstGeom prst="rect">
            <a:avLst/>
          </a:prstGeom>
        </p:spPr>
        <p:txBody>
          <a:bodyPr wrap="square">
            <a:spAutoFit/>
          </a:bodyPr>
          <a:lstStyle/>
          <a:p>
            <a:pPr marL="342900" indent="-342900">
              <a:lnSpc>
                <a:spcPct val="120000"/>
              </a:lnSpc>
              <a:buFont typeface="Wingdings" panose="05000000000000000000" pitchFamily="2" charset="2"/>
              <a:buChar char="Ø"/>
            </a:pPr>
            <a:r>
              <a:rPr lang="zh-CN" altLang="en-US" sz="2400" dirty="0">
                <a:solidFill>
                  <a:srgbClr val="FF0000"/>
                </a:solidFill>
              </a:rPr>
              <a:t>惩罚权重</a:t>
            </a:r>
            <a:r>
              <a:rPr lang="en-US" altLang="zh-CN" sz="2400" dirty="0"/>
              <a:t>w</a:t>
            </a:r>
            <a:r>
              <a:rPr lang="zh-CN" altLang="en-US" sz="2400" dirty="0"/>
              <a:t>满足</a:t>
            </a:r>
            <a:r>
              <a:rPr lang="en-US" altLang="zh-CN" sz="2400" dirty="0"/>
              <a:t>(</a:t>
            </a:r>
            <a:r>
              <a:rPr lang="zh-CN" altLang="en-US" sz="2400" dirty="0"/>
              <a:t>负</a:t>
            </a:r>
            <a:r>
              <a:rPr lang="en-US" altLang="zh-CN" sz="2400" dirty="0"/>
              <a:t>)Gauss</a:t>
            </a:r>
            <a:r>
              <a:rPr lang="zh-CN" altLang="en-US" sz="2400" dirty="0"/>
              <a:t>分布，目的是超过边界的</a:t>
            </a:r>
            <a:r>
              <a:rPr lang="en-US" altLang="zh-CN" sz="2400" dirty="0"/>
              <a:t>w</a:t>
            </a:r>
            <a:r>
              <a:rPr lang="zh-CN" altLang="en-US" sz="2400" dirty="0"/>
              <a:t>更大，表示惩罚越大</a:t>
            </a:r>
          </a:p>
        </p:txBody>
      </p:sp>
      <p:pic>
        <p:nvPicPr>
          <p:cNvPr id="16" name="图片 15">
            <a:extLst>
              <a:ext uri="{FF2B5EF4-FFF2-40B4-BE49-F238E27FC236}">
                <a16:creationId xmlns:a16="http://schemas.microsoft.com/office/drawing/2014/main" id="{F2C57A99-D12C-4FFC-89C0-5A1E0DEC270F}"/>
              </a:ext>
            </a:extLst>
          </p:cNvPr>
          <p:cNvPicPr>
            <a:picLocks noChangeAspect="1"/>
          </p:cNvPicPr>
          <p:nvPr/>
        </p:nvPicPr>
        <p:blipFill>
          <a:blip r:embed="rId5"/>
          <a:stretch>
            <a:fillRect/>
          </a:stretch>
        </p:blipFill>
        <p:spPr>
          <a:xfrm>
            <a:off x="1459739" y="3717032"/>
            <a:ext cx="6111770" cy="1912786"/>
          </a:xfrm>
          <a:prstGeom prst="rect">
            <a:avLst/>
          </a:prstGeom>
        </p:spPr>
      </p:pic>
      <p:sp>
        <p:nvSpPr>
          <p:cNvPr id="3" name="矩形 2">
            <a:extLst>
              <a:ext uri="{FF2B5EF4-FFF2-40B4-BE49-F238E27FC236}">
                <a16:creationId xmlns:a16="http://schemas.microsoft.com/office/drawing/2014/main" id="{243C0F49-63D7-40C2-A8E5-A78360887958}"/>
              </a:ext>
            </a:extLst>
          </p:cNvPr>
          <p:cNvSpPr/>
          <p:nvPr/>
        </p:nvSpPr>
        <p:spPr>
          <a:xfrm>
            <a:off x="5076056" y="1772816"/>
            <a:ext cx="1185262" cy="746514"/>
          </a:xfrm>
          <a:prstGeom prst="rect">
            <a:avLst/>
          </a:prstGeom>
          <a:grpFill/>
          <a:ln w="41275">
            <a:solidFill>
              <a:srgbClr val="FF0000"/>
            </a:solidFill>
          </a:ln>
          <a:effectLst>
            <a:outerShdw blurRad="40000" dist="23000" dir="5400000" rotWithShape="0">
              <a:srgbClr val="000000">
                <a:alpha val="35000"/>
              </a:srgbClr>
            </a:outerShdw>
          </a:effectLst>
          <a:sp3d prstMaterial="plastic">
            <a:bevelT w="120900" h="88900"/>
            <a:bevelB w="88900" h="31750" prst="angle"/>
          </a:sp3d>
        </p:spPr>
        <p:txBody>
          <a:bodyPr rtlCol="0" anchor="ctr"/>
          <a:lstStyle/>
          <a:p>
            <a:pPr algn="ctr"/>
            <a:endParaRPr lang="zh-CN" altLang="en-US" sz="2000" b="1" kern="0" dirty="0">
              <a:solidFill>
                <a:sysClr val="window" lastClr="FFFFFF"/>
              </a:solidFill>
              <a:latin typeface="华文新魏" pitchFamily="2" charset="-122"/>
              <a:ea typeface="华文新魏" pitchFamily="2" charset="-122"/>
            </a:endParaRPr>
          </a:p>
        </p:txBody>
      </p:sp>
      <p:sp>
        <p:nvSpPr>
          <p:cNvPr id="17" name="矩形 16">
            <a:extLst>
              <a:ext uri="{FF2B5EF4-FFF2-40B4-BE49-F238E27FC236}">
                <a16:creationId xmlns:a16="http://schemas.microsoft.com/office/drawing/2014/main" id="{127BA6F3-2172-446B-992B-87E3867CAC96}"/>
              </a:ext>
            </a:extLst>
          </p:cNvPr>
          <p:cNvSpPr/>
          <p:nvPr/>
        </p:nvSpPr>
        <p:spPr>
          <a:xfrm>
            <a:off x="5041903" y="2900951"/>
            <a:ext cx="1185262" cy="746514"/>
          </a:xfrm>
          <a:prstGeom prst="rect">
            <a:avLst/>
          </a:prstGeom>
          <a:grpFill/>
          <a:ln w="41275">
            <a:solidFill>
              <a:srgbClr val="FF0000"/>
            </a:solidFill>
          </a:ln>
          <a:effectLst>
            <a:outerShdw blurRad="40000" dist="23000" dir="5400000" rotWithShape="0">
              <a:srgbClr val="000000">
                <a:alpha val="35000"/>
              </a:srgbClr>
            </a:outerShdw>
          </a:effectLst>
          <a:sp3d prstMaterial="plastic">
            <a:bevelT w="120900" h="88900"/>
            <a:bevelB w="88900" h="31750" prst="angle"/>
          </a:sp3d>
        </p:spPr>
        <p:txBody>
          <a:bodyPr rtlCol="0" anchor="ctr"/>
          <a:lstStyle/>
          <a:p>
            <a:pPr algn="ctr"/>
            <a:endParaRPr lang="zh-CN" altLang="en-US" sz="2000" b="1" kern="0" dirty="0">
              <a:solidFill>
                <a:sysClr val="window" lastClr="FFFFFF"/>
              </a:solidFill>
              <a:latin typeface="华文新魏" pitchFamily="2" charset="-122"/>
              <a:ea typeface="华文新魏" pitchFamily="2" charset="-122"/>
            </a:endParaRPr>
          </a:p>
        </p:txBody>
      </p:sp>
    </p:spTree>
    <p:extLst>
      <p:ext uri="{BB962C8B-B14F-4D97-AF65-F5344CB8AC3E}">
        <p14:creationId xmlns:p14="http://schemas.microsoft.com/office/powerpoint/2010/main" val="362212100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0" y="4293096"/>
            <a:ext cx="9144000" cy="576263"/>
          </a:xfrm>
          <a:prstGeom prst="rect">
            <a:avLst/>
          </a:prstGeom>
          <a:solidFill>
            <a:srgbClr val="CCFFFF"/>
          </a:solidFill>
          <a:ln>
            <a:noFill/>
          </a:ln>
          <a:extLs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nchor="ctr"/>
          <a:lstStyle/>
          <a:p>
            <a:pPr algn="ctr" eaLnBrk="0" hangingPunct="0"/>
            <a:endParaRPr lang="zh-CN" altLang="en-US" dirty="0"/>
          </a:p>
        </p:txBody>
      </p:sp>
      <p:sp>
        <p:nvSpPr>
          <p:cNvPr id="2" name="标题 1"/>
          <p:cNvSpPr>
            <a:spLocks noGrp="1"/>
          </p:cNvSpPr>
          <p:nvPr>
            <p:ph type="title"/>
          </p:nvPr>
        </p:nvSpPr>
        <p:spPr>
          <a:xfrm>
            <a:off x="827585" y="260648"/>
            <a:ext cx="7416824" cy="576287"/>
          </a:xfrm>
        </p:spPr>
        <p:txBody>
          <a:bodyPr/>
          <a:lstStyle/>
          <a:p>
            <a:r>
              <a:rPr lang="zh-CN" altLang="en-US" dirty="0"/>
              <a:t>内容提纲</a:t>
            </a:r>
          </a:p>
        </p:txBody>
      </p:sp>
      <p:sp>
        <p:nvSpPr>
          <p:cNvPr id="3" name="内容占位符 2"/>
          <p:cNvSpPr>
            <a:spLocks noGrp="1"/>
          </p:cNvSpPr>
          <p:nvPr>
            <p:ph idx="1"/>
          </p:nvPr>
        </p:nvSpPr>
        <p:spPr>
          <a:xfrm>
            <a:off x="251520" y="1291208"/>
            <a:ext cx="8568952" cy="5306144"/>
          </a:xfrm>
        </p:spPr>
        <p:txBody>
          <a:bodyPr>
            <a:normAutofit lnSpcReduction="10000"/>
          </a:bodyPr>
          <a:lstStyle/>
          <a:p>
            <a:pPr marL="468000" indent="-514350">
              <a:buClrTx/>
              <a:buFont typeface="+mj-lt"/>
              <a:buAutoNum type="arabicPeriod"/>
            </a:pPr>
            <a:r>
              <a:rPr lang="zh-CN" altLang="en-US" dirty="0"/>
              <a:t>视觉目标跟踪介绍</a:t>
            </a:r>
            <a:endParaRPr lang="en-US" altLang="zh-CN" dirty="0">
              <a:latin typeface="Times New Roman" pitchFamily="18" charset="0"/>
              <a:cs typeface="Times New Roman" pitchFamily="18" charset="0"/>
            </a:endParaRPr>
          </a:p>
          <a:p>
            <a:pPr marL="1080000" lvl="1" indent="-529200">
              <a:lnSpc>
                <a:spcPct val="140000"/>
              </a:lnSpc>
              <a:spcBef>
                <a:spcPts val="600"/>
              </a:spcBef>
              <a:buClrTx/>
              <a:buNone/>
            </a:pPr>
            <a:r>
              <a:rPr lang="en-US" altLang="zh-CN" sz="2300" dirty="0">
                <a:latin typeface="Times New Roman" pitchFamily="18" charset="0"/>
                <a:cs typeface="Times New Roman" pitchFamily="18" charset="0"/>
              </a:rPr>
              <a:t>1.1 </a:t>
            </a:r>
            <a:r>
              <a:rPr lang="zh-CN" altLang="en-US" sz="2300" dirty="0">
                <a:latin typeface="Times New Roman" pitchFamily="18" charset="0"/>
                <a:cs typeface="Times New Roman" pitchFamily="18" charset="0"/>
              </a:rPr>
              <a:t>主要数据集：</a:t>
            </a:r>
            <a:r>
              <a:rPr lang="en-US" altLang="zh-CN" sz="2300" dirty="0">
                <a:latin typeface="Times New Roman" pitchFamily="18" charset="0"/>
                <a:cs typeface="Times New Roman" pitchFamily="18" charset="0"/>
              </a:rPr>
              <a:t>OTB</a:t>
            </a:r>
            <a:r>
              <a:rPr lang="zh-CN" altLang="en-US" sz="2300" dirty="0">
                <a:latin typeface="Times New Roman" pitchFamily="18" charset="0"/>
                <a:cs typeface="Times New Roman" pitchFamily="18" charset="0"/>
              </a:rPr>
              <a:t>，</a:t>
            </a:r>
            <a:r>
              <a:rPr lang="en-US" altLang="zh-CN" sz="2300" dirty="0"/>
              <a:t>VOT</a:t>
            </a:r>
            <a:endParaRPr lang="en-US" altLang="zh-CN" sz="2300" dirty="0">
              <a:latin typeface="Times New Roman" pitchFamily="18" charset="0"/>
              <a:cs typeface="Times New Roman" pitchFamily="18" charset="0"/>
            </a:endParaRPr>
          </a:p>
          <a:p>
            <a:pPr marL="1080000" lvl="1" indent="-529200">
              <a:lnSpc>
                <a:spcPct val="140000"/>
              </a:lnSpc>
              <a:spcBef>
                <a:spcPts val="0"/>
              </a:spcBef>
              <a:buClrTx/>
              <a:buNone/>
            </a:pPr>
            <a:r>
              <a:rPr lang="en-US" altLang="zh-CN" sz="2300" dirty="0">
                <a:latin typeface="Times New Roman" pitchFamily="18" charset="0"/>
                <a:cs typeface="Times New Roman" pitchFamily="18" charset="0"/>
              </a:rPr>
              <a:t>1.2 </a:t>
            </a:r>
            <a:r>
              <a:rPr lang="zh-CN" altLang="en-US" sz="2300" dirty="0"/>
              <a:t>评价指标</a:t>
            </a:r>
            <a:endParaRPr lang="en-US" altLang="zh-CN" sz="2300" dirty="0">
              <a:latin typeface="Times New Roman" pitchFamily="18" charset="0"/>
              <a:cs typeface="Times New Roman" pitchFamily="18" charset="0"/>
            </a:endParaRPr>
          </a:p>
          <a:p>
            <a:pPr marL="468000" indent="-457200">
              <a:buClrTx/>
              <a:buFont typeface="+mj-lt"/>
              <a:buAutoNum type="arabicPeriod"/>
            </a:pPr>
            <a:r>
              <a:rPr lang="zh-CN" altLang="en-US" dirty="0">
                <a:latin typeface="Times New Roman" pitchFamily="18" charset="0"/>
                <a:cs typeface="Times New Roman" pitchFamily="18" charset="0"/>
              </a:rPr>
              <a:t>传统视觉跟踪方法</a:t>
            </a:r>
            <a:endParaRPr lang="en-US" altLang="zh-CN" dirty="0">
              <a:latin typeface="Times New Roman" pitchFamily="18" charset="0"/>
              <a:cs typeface="Times New Roman" pitchFamily="18" charset="0"/>
            </a:endParaRPr>
          </a:p>
          <a:p>
            <a:pPr marL="1080000" lvl="1" indent="-529200">
              <a:lnSpc>
                <a:spcPct val="140000"/>
              </a:lnSpc>
              <a:spcBef>
                <a:spcPts val="0"/>
              </a:spcBef>
              <a:buClrTx/>
              <a:buNone/>
            </a:pPr>
            <a:r>
              <a:rPr lang="en-US" altLang="zh-CN" sz="2300" dirty="0"/>
              <a:t> 2.1  </a:t>
            </a:r>
            <a:r>
              <a:rPr lang="zh-CN" altLang="en-US" sz="2300" dirty="0"/>
              <a:t>视觉跟踪框架介绍</a:t>
            </a:r>
            <a:endParaRPr lang="en-US" altLang="zh-CN" sz="2300" dirty="0"/>
          </a:p>
          <a:p>
            <a:pPr marL="1080000" lvl="1" indent="-529200">
              <a:lnSpc>
                <a:spcPct val="140000"/>
              </a:lnSpc>
              <a:spcBef>
                <a:spcPts val="0"/>
              </a:spcBef>
              <a:buClrTx/>
              <a:buNone/>
            </a:pPr>
            <a:r>
              <a:rPr lang="en-US" altLang="zh-CN" sz="2300" dirty="0">
                <a:latin typeface="Times New Roman" pitchFamily="18" charset="0"/>
                <a:cs typeface="Times New Roman" pitchFamily="18" charset="0"/>
              </a:rPr>
              <a:t> 2.2  </a:t>
            </a:r>
            <a:r>
              <a:rPr lang="zh-CN" altLang="en-US" sz="2300" dirty="0">
                <a:latin typeface="Times New Roman" pitchFamily="18" charset="0"/>
                <a:cs typeface="Times New Roman" pitchFamily="18" charset="0"/>
              </a:rPr>
              <a:t>常见的视觉跟踪方法</a:t>
            </a:r>
            <a:endParaRPr lang="en-US" altLang="zh-CN" sz="2300" dirty="0">
              <a:latin typeface="Times New Roman" pitchFamily="18" charset="0"/>
              <a:cs typeface="Times New Roman" pitchFamily="18" charset="0"/>
            </a:endParaRPr>
          </a:p>
          <a:p>
            <a:pPr marL="468000" indent="-514350">
              <a:buClrTx/>
              <a:buFont typeface="+mj-lt"/>
              <a:buAutoNum type="arabicPeriod"/>
            </a:pPr>
            <a:r>
              <a:rPr lang="zh-CN" altLang="en-US" dirty="0"/>
              <a:t>基于深度学习的视觉跟踪方法</a:t>
            </a:r>
            <a:endParaRPr lang="en-US" altLang="zh-CN" dirty="0"/>
          </a:p>
          <a:p>
            <a:pPr marL="1080000" lvl="1" indent="-529200">
              <a:lnSpc>
                <a:spcPct val="140000"/>
              </a:lnSpc>
              <a:spcBef>
                <a:spcPts val="0"/>
              </a:spcBef>
              <a:buClrTx/>
              <a:buNone/>
            </a:pPr>
            <a:r>
              <a:rPr lang="en-US" altLang="zh-CN" sz="2300" dirty="0"/>
              <a:t> 3.1  CNN, RNN, Siamese network</a:t>
            </a:r>
          </a:p>
          <a:p>
            <a:pPr marL="1080000" lvl="1" indent="-529200">
              <a:lnSpc>
                <a:spcPct val="140000"/>
              </a:lnSpc>
              <a:spcBef>
                <a:spcPts val="0"/>
              </a:spcBef>
              <a:buClrTx/>
              <a:buNone/>
            </a:pPr>
            <a:r>
              <a:rPr lang="en-US" altLang="zh-CN" sz="2300" dirty="0"/>
              <a:t> 3.2  </a:t>
            </a:r>
            <a:r>
              <a:rPr lang="zh-CN" altLang="en-US" sz="2300" dirty="0"/>
              <a:t>常见的视觉跟踪方法</a:t>
            </a:r>
            <a:endParaRPr lang="en-US" altLang="zh-CN" dirty="0">
              <a:latin typeface="Times New Roman" pitchFamily="18" charset="0"/>
              <a:cs typeface="Times New Roman" pitchFamily="18" charset="0"/>
            </a:endParaRPr>
          </a:p>
          <a:p>
            <a:pPr marL="468000" indent="-514350">
              <a:buClrTx/>
              <a:buFont typeface="+mj-lt"/>
              <a:buAutoNum type="arabicPeriod"/>
            </a:pPr>
            <a:r>
              <a:rPr lang="zh-CN" altLang="en-US" dirty="0"/>
              <a:t>总结</a:t>
            </a:r>
          </a:p>
          <a:p>
            <a:pPr marL="468000" indent="-514350">
              <a:buClrTx/>
              <a:buFont typeface="+mj-lt"/>
              <a:buAutoNum type="arabicPeriod"/>
            </a:pPr>
            <a:endParaRPr lang="en-US" altLang="zh-CN" dirty="0">
              <a:latin typeface="Times New Roman" pitchFamily="18" charset="0"/>
              <a:cs typeface="Times New Roman" pitchFamily="18" charset="0"/>
            </a:endParaRPr>
          </a:p>
        </p:txBody>
      </p:sp>
    </p:spTree>
    <p:extLst>
      <p:ext uri="{BB962C8B-B14F-4D97-AF65-F5344CB8AC3E}">
        <p14:creationId xmlns:p14="http://schemas.microsoft.com/office/powerpoint/2010/main" val="278977910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B5BC3-89EA-4E58-9E91-9A6273D8FFD3}"/>
              </a:ext>
            </a:extLst>
          </p:cNvPr>
          <p:cNvSpPr>
            <a:spLocks noGrp="1"/>
          </p:cNvSpPr>
          <p:nvPr>
            <p:ph type="title"/>
          </p:nvPr>
        </p:nvSpPr>
        <p:spPr/>
        <p:txBody>
          <a:bodyPr/>
          <a:lstStyle/>
          <a:p>
            <a:pPr>
              <a:buClrTx/>
            </a:pPr>
            <a:r>
              <a:rPr lang="zh-CN" altLang="en-US" dirty="0"/>
              <a:t>基于深度学习的视觉跟踪方法</a:t>
            </a:r>
            <a:endParaRPr lang="en-US" altLang="zh-CN" dirty="0"/>
          </a:p>
        </p:txBody>
      </p:sp>
      <p:sp>
        <p:nvSpPr>
          <p:cNvPr id="3" name="内容占位符 2">
            <a:extLst>
              <a:ext uri="{FF2B5EF4-FFF2-40B4-BE49-F238E27FC236}">
                <a16:creationId xmlns:a16="http://schemas.microsoft.com/office/drawing/2014/main" id="{59CC8352-03E8-4027-93D6-335074E192F5}"/>
              </a:ext>
            </a:extLst>
          </p:cNvPr>
          <p:cNvSpPr>
            <a:spLocks noGrp="1"/>
          </p:cNvSpPr>
          <p:nvPr>
            <p:ph idx="1"/>
          </p:nvPr>
        </p:nvSpPr>
        <p:spPr/>
        <p:txBody>
          <a:bodyPr/>
          <a:lstStyle/>
          <a:p>
            <a:r>
              <a:rPr lang="en-US" altLang="zh-CN" dirty="0"/>
              <a:t>VOT 2016: </a:t>
            </a:r>
          </a:p>
          <a:p>
            <a:pPr lvl="1"/>
            <a:r>
              <a:rPr lang="en-US" altLang="zh-CN" dirty="0"/>
              <a:t>8</a:t>
            </a:r>
            <a:r>
              <a:rPr lang="zh-CN" altLang="en-US" dirty="0"/>
              <a:t>个基于</a:t>
            </a:r>
            <a:r>
              <a:rPr lang="en-US" altLang="zh-CN" dirty="0"/>
              <a:t>CNN</a:t>
            </a:r>
            <a:r>
              <a:rPr lang="zh-CN" altLang="en-US" dirty="0"/>
              <a:t>的方法</a:t>
            </a:r>
            <a:r>
              <a:rPr lang="en-US" altLang="zh-CN" dirty="0"/>
              <a:t>:MLDF, </a:t>
            </a:r>
            <a:r>
              <a:rPr lang="en-US" altLang="zh-CN" dirty="0" err="1"/>
              <a:t>SiamFC</a:t>
            </a:r>
            <a:r>
              <a:rPr lang="en-US" altLang="zh-CN" dirty="0"/>
              <a:t>-R, </a:t>
            </a:r>
            <a:r>
              <a:rPr lang="en-US" altLang="zh-CN" dirty="0" err="1"/>
              <a:t>SiamFC</a:t>
            </a:r>
            <a:r>
              <a:rPr lang="en-US" altLang="zh-CN" dirty="0"/>
              <a:t>-A,TCNN, DNT, SO-DLT, </a:t>
            </a:r>
            <a:r>
              <a:rPr lang="en-US" altLang="zh-CN" dirty="0" err="1"/>
              <a:t>MDNet</a:t>
            </a:r>
            <a:r>
              <a:rPr lang="en-US" altLang="zh-CN" dirty="0"/>
              <a:t>-N and SSAT</a:t>
            </a:r>
          </a:p>
          <a:p>
            <a:pPr lvl="1"/>
            <a:r>
              <a:rPr lang="en-US" altLang="zh-CN" dirty="0"/>
              <a:t>6</a:t>
            </a:r>
            <a:r>
              <a:rPr lang="zh-CN" altLang="en-US" dirty="0"/>
              <a:t>个结合了</a:t>
            </a:r>
            <a:r>
              <a:rPr lang="en-US" altLang="zh-CN" dirty="0"/>
              <a:t>CNN</a:t>
            </a:r>
            <a:r>
              <a:rPr lang="zh-CN" altLang="en-US" dirty="0"/>
              <a:t>和相关滤波等等</a:t>
            </a:r>
            <a:r>
              <a:rPr lang="en-US" altLang="zh-CN" dirty="0"/>
              <a:t>VOT 2015:</a:t>
            </a:r>
          </a:p>
          <a:p>
            <a:pPr lvl="1"/>
            <a:r>
              <a:rPr lang="en-US" altLang="zh-CN" dirty="0"/>
              <a:t>3</a:t>
            </a:r>
            <a:r>
              <a:rPr lang="zh-CN" altLang="en-US" dirty="0"/>
              <a:t>个基于</a:t>
            </a:r>
            <a:r>
              <a:rPr lang="en-US" altLang="zh-CN" dirty="0"/>
              <a:t>CNN</a:t>
            </a:r>
            <a:r>
              <a:rPr lang="zh-CN" altLang="en-US" dirty="0"/>
              <a:t>的方法：</a:t>
            </a:r>
            <a:r>
              <a:rPr lang="en-US" altLang="zh-CN" dirty="0"/>
              <a:t> </a:t>
            </a:r>
            <a:r>
              <a:rPr lang="en-US" altLang="zh-CN" dirty="0" err="1"/>
              <a:t>MDNet</a:t>
            </a:r>
            <a:r>
              <a:rPr lang="en-US" altLang="zh-CN" dirty="0"/>
              <a:t> </a:t>
            </a:r>
            <a:r>
              <a:rPr lang="zh-CN" altLang="en-US" dirty="0"/>
              <a:t>，</a:t>
            </a:r>
            <a:r>
              <a:rPr lang="en-US" altLang="zh-CN" dirty="0" err="1"/>
              <a:t>DeepSRDCF</a:t>
            </a:r>
            <a:r>
              <a:rPr lang="en-US" altLang="zh-CN" dirty="0"/>
              <a:t>  and SO-DLT</a:t>
            </a:r>
          </a:p>
          <a:p>
            <a:pPr lvl="1"/>
            <a:r>
              <a:rPr lang="zh-CN" altLang="en-US" dirty="0"/>
              <a:t>大部分相关滤波相关方法</a:t>
            </a:r>
            <a:endParaRPr lang="en-US" altLang="zh-CN" dirty="0"/>
          </a:p>
          <a:p>
            <a:r>
              <a:rPr lang="en-US" altLang="zh-CN" dirty="0"/>
              <a:t>DLT</a:t>
            </a:r>
            <a:r>
              <a:rPr lang="en-US" altLang="zh-CN" baseline="30000" dirty="0"/>
              <a:t>[20] </a:t>
            </a:r>
            <a:r>
              <a:rPr lang="en-US" altLang="zh-CN" dirty="0"/>
              <a:t>——2013</a:t>
            </a:r>
            <a:r>
              <a:rPr lang="zh-CN" altLang="en-US" dirty="0"/>
              <a:t>年，香港科技大学</a:t>
            </a:r>
            <a:r>
              <a:rPr lang="en-US" altLang="zh-CN" dirty="0" err="1"/>
              <a:t>wang</a:t>
            </a:r>
            <a:r>
              <a:rPr lang="en-US" altLang="zh-CN" dirty="0"/>
              <a:t> </a:t>
            </a:r>
            <a:r>
              <a:rPr lang="en-US" altLang="zh-CN" dirty="0" err="1"/>
              <a:t>naiyan</a:t>
            </a:r>
            <a:endParaRPr lang="en-US" altLang="zh-CN" dirty="0"/>
          </a:p>
          <a:p>
            <a:endParaRPr lang="en-US" altLang="zh-CN" dirty="0"/>
          </a:p>
        </p:txBody>
      </p:sp>
      <p:sp>
        <p:nvSpPr>
          <p:cNvPr id="4" name="矩形 3">
            <a:extLst>
              <a:ext uri="{FF2B5EF4-FFF2-40B4-BE49-F238E27FC236}">
                <a16:creationId xmlns:a16="http://schemas.microsoft.com/office/drawing/2014/main" id="{66AD72CA-DBC6-46FB-A9FC-90ECCC73A3AB}"/>
              </a:ext>
            </a:extLst>
          </p:cNvPr>
          <p:cNvSpPr/>
          <p:nvPr/>
        </p:nvSpPr>
        <p:spPr>
          <a:xfrm>
            <a:off x="467545" y="5949280"/>
            <a:ext cx="8136904" cy="646331"/>
          </a:xfrm>
          <a:prstGeom prst="rect">
            <a:avLst/>
          </a:prstGeom>
          <a:solidFill>
            <a:srgbClr val="FEF4F0"/>
          </a:solidFill>
          <a:ln w="25400">
            <a:solidFill>
              <a:srgbClr val="FEF4F0"/>
            </a:solidFill>
          </a:ln>
        </p:spPr>
        <p:txBody>
          <a:bodyPr wrap="square">
            <a:spAutoFit/>
          </a:bodyPr>
          <a:lstStyle/>
          <a:p>
            <a:pPr algn="just"/>
            <a:r>
              <a:rPr lang="en-US" altLang="zh-CN" dirty="0">
                <a:latin typeface="Times New Roman" panose="02020603050405020304" pitchFamily="18" charset="0"/>
                <a:cs typeface="Times New Roman" panose="02020603050405020304" pitchFamily="18" charset="0"/>
              </a:rPr>
              <a:t>[20]Wang N, Yeung D Y. Learning a deep compact image representation for visual tracking[C]//Advances in neural information processing systems. 2013: 809-817.(DLT)</a:t>
            </a:r>
          </a:p>
        </p:txBody>
      </p:sp>
    </p:spTree>
    <p:extLst>
      <p:ext uri="{BB962C8B-B14F-4D97-AF65-F5344CB8AC3E}">
        <p14:creationId xmlns:p14="http://schemas.microsoft.com/office/powerpoint/2010/main" val="77131185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67A49-F087-468C-9139-34E88BC8CB94}"/>
              </a:ext>
            </a:extLst>
          </p:cNvPr>
          <p:cNvSpPr>
            <a:spLocks noGrp="1"/>
          </p:cNvSpPr>
          <p:nvPr>
            <p:ph type="title"/>
          </p:nvPr>
        </p:nvSpPr>
        <p:spPr/>
        <p:txBody>
          <a:bodyPr/>
          <a:lstStyle/>
          <a:p>
            <a:r>
              <a:rPr lang="zh-CN" altLang="en-US" dirty="0"/>
              <a:t>基于深度学习的视觉跟踪方法</a:t>
            </a:r>
          </a:p>
        </p:txBody>
      </p:sp>
      <p:grpSp>
        <p:nvGrpSpPr>
          <p:cNvPr id="4" name="组合 17">
            <a:extLst>
              <a:ext uri="{FF2B5EF4-FFF2-40B4-BE49-F238E27FC236}">
                <a16:creationId xmlns:a16="http://schemas.microsoft.com/office/drawing/2014/main" id="{E5B25E5F-C507-42F4-840A-69CB75652B40}"/>
              </a:ext>
            </a:extLst>
          </p:cNvPr>
          <p:cNvGrpSpPr/>
          <p:nvPr/>
        </p:nvGrpSpPr>
        <p:grpSpPr>
          <a:xfrm rot="215488">
            <a:off x="4190925" y="3726439"/>
            <a:ext cx="855043" cy="860047"/>
            <a:chOff x="2178838" y="1297911"/>
            <a:chExt cx="797949" cy="644801"/>
          </a:xfrm>
          <a:solidFill>
            <a:schemeClr val="accent2">
              <a:lumMod val="60000"/>
              <a:lumOff val="40000"/>
            </a:schemeClr>
          </a:solidFill>
          <a:scene3d>
            <a:camera prst="orthographicFront"/>
            <a:lightRig rig="flat" dir="t"/>
          </a:scene3d>
        </p:grpSpPr>
        <p:sp>
          <p:nvSpPr>
            <p:cNvPr id="5" name="右箭头 4">
              <a:extLst>
                <a:ext uri="{FF2B5EF4-FFF2-40B4-BE49-F238E27FC236}">
                  <a16:creationId xmlns:a16="http://schemas.microsoft.com/office/drawing/2014/main" id="{DDBC6106-5133-4B9C-8931-4CC72F59324C}"/>
                </a:ext>
              </a:extLst>
            </p:cNvPr>
            <p:cNvSpPr/>
            <p:nvPr/>
          </p:nvSpPr>
          <p:spPr>
            <a:xfrm rot="19825641">
              <a:off x="2178838" y="1297911"/>
              <a:ext cx="797949" cy="644801"/>
            </a:xfrm>
            <a:prstGeom prst="rightArrow">
              <a:avLst>
                <a:gd name="adj1" fmla="val 60000"/>
                <a:gd name="adj2" fmla="val 50000"/>
              </a:avLst>
            </a:prstGeom>
            <a:grpFill/>
            <a:ln>
              <a:noFill/>
            </a:ln>
            <a:effectLst>
              <a:outerShdw blurRad="40000" dist="23000" dir="5400000" rotWithShape="0">
                <a:srgbClr val="000000">
                  <a:alpha val="35000"/>
                </a:srgbClr>
              </a:outerShdw>
            </a:effectLst>
            <a:sp3d z="-80000" prstMaterial="plastic">
              <a:bevelT w="50800" h="50800"/>
              <a:bevelB w="25400" h="25400" prst="angle"/>
            </a:sp3d>
          </p:spPr>
        </p:sp>
        <p:sp>
          <p:nvSpPr>
            <p:cNvPr id="6" name="右箭头 4">
              <a:extLst>
                <a:ext uri="{FF2B5EF4-FFF2-40B4-BE49-F238E27FC236}">
                  <a16:creationId xmlns:a16="http://schemas.microsoft.com/office/drawing/2014/main" id="{D671604A-87C1-4A8A-81CF-F85AC9929944}"/>
                </a:ext>
              </a:extLst>
            </p:cNvPr>
            <p:cNvSpPr/>
            <p:nvPr/>
          </p:nvSpPr>
          <p:spPr>
            <a:xfrm rot="19825641">
              <a:off x="2191438" y="1474605"/>
              <a:ext cx="604509" cy="386881"/>
            </a:xfrm>
            <a:prstGeom prst="rect">
              <a:avLst/>
            </a:prstGeom>
            <a:grpFill/>
            <a:ln>
              <a:noFill/>
            </a:ln>
            <a:effectLst/>
            <a:sp3d z="-80000"/>
          </p:spPr>
          <p:txBody>
            <a:bodyPr spcFirstLastPara="0" vert="horz" wrap="square" lIns="0" tIns="0" rIns="0" bIns="0" numCol="1" spcCol="1270" anchor="ctr" anchorCtr="0">
              <a:noAutofit/>
            </a:bodyPr>
            <a:lstStyle/>
            <a:p>
              <a:pPr marL="0" marR="0" lvl="0" indent="0" algn="just" defTabSz="400050" eaLnBrk="1" fontAlgn="auto" latinLnBrk="0" hangingPunct="1">
                <a:lnSpc>
                  <a:spcPct val="90000"/>
                </a:lnSpc>
                <a:spcBef>
                  <a:spcPct val="0"/>
                </a:spcBef>
                <a:spcAft>
                  <a:spcPct val="35000"/>
                </a:spcAft>
                <a:buClrTx/>
                <a:buSzTx/>
                <a:buFontTx/>
                <a:buNone/>
                <a:tabLst/>
                <a:defRPr/>
              </a:pPr>
              <a:endParaRPr kumimoji="0" lang="zh-CN" altLang="en-US" sz="900" b="0" i="0" u="none" strike="noStrike" kern="1200" cap="none" spc="0" normalizeH="0" baseline="0" noProof="0">
                <a:ln>
                  <a:noFill/>
                </a:ln>
                <a:solidFill>
                  <a:sysClr val="window" lastClr="FFFFFF"/>
                </a:solidFill>
                <a:effectLst/>
                <a:uLnTx/>
                <a:uFillTx/>
                <a:latin typeface="Times New Roman" panose="02020603050405020304" pitchFamily="18" charset="0"/>
                <a:cs typeface="Times New Roman" panose="02020603050405020304" pitchFamily="18" charset="0"/>
              </a:endParaRPr>
            </a:p>
          </p:txBody>
        </p:sp>
      </p:grpSp>
      <p:sp>
        <p:nvSpPr>
          <p:cNvPr id="7" name="圆角矩形 7">
            <a:extLst>
              <a:ext uri="{FF2B5EF4-FFF2-40B4-BE49-F238E27FC236}">
                <a16:creationId xmlns:a16="http://schemas.microsoft.com/office/drawing/2014/main" id="{4353CAD5-BFB7-459D-9337-7409F20EBA78}"/>
              </a:ext>
            </a:extLst>
          </p:cNvPr>
          <p:cNvSpPr/>
          <p:nvPr/>
        </p:nvSpPr>
        <p:spPr>
          <a:xfrm>
            <a:off x="642910" y="1628800"/>
            <a:ext cx="2786082" cy="1143008"/>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p:spPr>
        <p:txBody>
          <a:bodyPr/>
          <a:lstStyle/>
          <a:p>
            <a:pPr lvl="0" algn="just">
              <a:defRPr/>
            </a:pPr>
            <a:r>
              <a:rPr lang="en-US" altLang="zh-CN" sz="2000" b="1" kern="0" dirty="0">
                <a:solidFill>
                  <a:sysClr val="window" lastClr="FFFFFF"/>
                </a:solidFill>
                <a:latin typeface="Times New Roman" panose="02020603050405020304" pitchFamily="18" charset="0"/>
                <a:cs typeface="Times New Roman" panose="02020603050405020304" pitchFamily="18" charset="0"/>
              </a:rPr>
              <a:t>Deep learning </a:t>
            </a:r>
            <a:endParaRPr kumimoji="0" lang="zh-CN" altLang="en-US" sz="2000" b="1" i="0" u="none" strike="noStrike" kern="0" cap="none" spc="0" normalizeH="0" baseline="0" noProof="0" dirty="0">
              <a:ln>
                <a:noFill/>
              </a:ln>
              <a:solidFill>
                <a:sysClr val="window" lastClr="FFFFFF"/>
              </a:solidFill>
              <a:effectLst/>
              <a:uLnTx/>
              <a:uFillTx/>
              <a:latin typeface="Times New Roman" panose="02020603050405020304" pitchFamily="18" charset="0"/>
              <a:cs typeface="Times New Roman" panose="02020603050405020304" pitchFamily="18" charset="0"/>
            </a:endParaRPr>
          </a:p>
        </p:txBody>
      </p:sp>
      <p:grpSp>
        <p:nvGrpSpPr>
          <p:cNvPr id="8" name="组合 13">
            <a:extLst>
              <a:ext uri="{FF2B5EF4-FFF2-40B4-BE49-F238E27FC236}">
                <a16:creationId xmlns:a16="http://schemas.microsoft.com/office/drawing/2014/main" id="{2FC0D528-2A70-437F-8283-E36E02308B1B}"/>
              </a:ext>
            </a:extLst>
          </p:cNvPr>
          <p:cNvGrpSpPr/>
          <p:nvPr/>
        </p:nvGrpSpPr>
        <p:grpSpPr>
          <a:xfrm>
            <a:off x="642910" y="3486236"/>
            <a:ext cx="3143272" cy="1357274"/>
            <a:chOff x="3624" y="1506196"/>
            <a:chExt cx="1647827" cy="972611"/>
          </a:xfrm>
          <a:solidFill>
            <a:srgbClr val="0070C0"/>
          </a:solidFill>
          <a:scene3d>
            <a:camera prst="orthographicFront"/>
            <a:lightRig rig="flat" dir="t"/>
          </a:scene3d>
        </p:grpSpPr>
        <p:sp>
          <p:nvSpPr>
            <p:cNvPr id="9" name="圆角矩形 10">
              <a:extLst>
                <a:ext uri="{FF2B5EF4-FFF2-40B4-BE49-F238E27FC236}">
                  <a16:creationId xmlns:a16="http://schemas.microsoft.com/office/drawing/2014/main" id="{6BD76448-EB2B-4515-BA02-E5326DD961B5}"/>
                </a:ext>
              </a:extLst>
            </p:cNvPr>
            <p:cNvSpPr/>
            <p:nvPr/>
          </p:nvSpPr>
          <p:spPr>
            <a:xfrm>
              <a:off x="3624" y="1506196"/>
              <a:ext cx="1647827" cy="972611"/>
            </a:xfrm>
            <a:prstGeom prst="roundRect">
              <a:avLst>
                <a:gd name="adj" fmla="val 10000"/>
              </a:avLst>
            </a:prstGeom>
            <a:grpFill/>
            <a:ln>
              <a:noFill/>
            </a:ln>
            <a:effectLst>
              <a:outerShdw blurRad="40000" dist="23000" dir="5400000" rotWithShape="0">
                <a:srgbClr val="000000">
                  <a:alpha val="35000"/>
                </a:srgbClr>
              </a:outerShdw>
            </a:effectLst>
            <a:sp3d prstMaterial="plastic">
              <a:bevelT w="120900" h="88900"/>
              <a:bevelB w="88900" h="31750" prst="angle"/>
            </a:sp3d>
          </p:spPr>
          <p:txBody>
            <a:bodyPr/>
            <a:lstStyle/>
            <a:p>
              <a:pPr lvl="0" algn="just">
                <a:defRPr/>
              </a:pPr>
              <a:r>
                <a:rPr kumimoji="0" lang="en-US" altLang="zh-CN" sz="2000" b="1" i="0" u="none" strike="noStrike" kern="0" cap="none" spc="0" normalizeH="0" baseline="0" noProof="0" dirty="0">
                  <a:ln>
                    <a:noFill/>
                  </a:ln>
                  <a:solidFill>
                    <a:sysClr val="window" lastClr="FFFFFF"/>
                  </a:solidFill>
                  <a:effectLst/>
                  <a:uLnTx/>
                  <a:uFillTx/>
                  <a:latin typeface="Times New Roman" panose="02020603050405020304" pitchFamily="18" charset="0"/>
                  <a:cs typeface="Times New Roman" panose="02020603050405020304" pitchFamily="18" charset="0"/>
                </a:rPr>
                <a:t>Deep learning</a:t>
              </a:r>
              <a:endParaRPr kumimoji="0" lang="zh-CN" altLang="en-US" sz="2000" b="1" i="0" u="none" strike="noStrike" kern="0" cap="none" spc="0" normalizeH="0" baseline="0" noProof="0" dirty="0">
                <a:ln>
                  <a:noFill/>
                </a:ln>
                <a:solidFill>
                  <a:sysClr val="window" lastClr="FFFFFF"/>
                </a:solidFill>
                <a:effectLst/>
                <a:uLnTx/>
                <a:uFillTx/>
                <a:latin typeface="Times New Roman" panose="02020603050405020304" pitchFamily="18" charset="0"/>
                <a:cs typeface="Times New Roman" panose="02020603050405020304" pitchFamily="18" charset="0"/>
              </a:endParaRPr>
            </a:p>
          </p:txBody>
        </p:sp>
        <p:sp>
          <p:nvSpPr>
            <p:cNvPr id="10" name="圆角矩形 4">
              <a:extLst>
                <a:ext uri="{FF2B5EF4-FFF2-40B4-BE49-F238E27FC236}">
                  <a16:creationId xmlns:a16="http://schemas.microsoft.com/office/drawing/2014/main" id="{0C4C95DA-741B-4B55-BF05-F252858E6A0E}"/>
                </a:ext>
              </a:extLst>
            </p:cNvPr>
            <p:cNvSpPr/>
            <p:nvPr/>
          </p:nvSpPr>
          <p:spPr>
            <a:xfrm>
              <a:off x="3624" y="1577634"/>
              <a:ext cx="1647827" cy="648407"/>
            </a:xfrm>
            <a:prstGeom prst="rect">
              <a:avLst/>
            </a:prstGeom>
            <a:grpFill/>
            <a:ln>
              <a:noFill/>
            </a:ln>
            <a:effectLst/>
            <a:sp3d/>
          </p:spPr>
          <p:txBody>
            <a:bodyPr spcFirstLastPara="0" vert="horz" wrap="square" lIns="256032" tIns="256032" rIns="256032" bIns="137160" numCol="1" spcCol="1270" anchor="t" anchorCtr="0">
              <a:noAutofit/>
            </a:bodyPr>
            <a:lstStyle/>
            <a:p>
              <a:pPr marL="0" marR="0" lvl="0" indent="0" algn="just" defTabSz="311150" eaLnBrk="1" fontAlgn="auto" latinLnBrk="0" hangingPunct="1">
                <a:lnSpc>
                  <a:spcPct val="90000"/>
                </a:lnSpc>
                <a:spcBef>
                  <a:spcPct val="0"/>
                </a:spcBef>
                <a:spcAft>
                  <a:spcPct val="35000"/>
                </a:spcAft>
                <a:buClrTx/>
                <a:buSzTx/>
                <a:buFontTx/>
                <a:buNone/>
                <a:tabLst/>
                <a:defRPr/>
              </a:pPr>
              <a:endParaRPr kumimoji="0" lang="zh-CN" altLang="en-US" sz="3200" b="0" i="0" u="none" strike="noStrike" kern="1200" cap="none" spc="0" normalizeH="0" baseline="0" noProof="0" dirty="0">
                <a:ln>
                  <a:noFill/>
                </a:ln>
                <a:solidFill>
                  <a:sysClr val="window" lastClr="FFFFFF"/>
                </a:solidFill>
                <a:effectLst/>
                <a:uLnTx/>
                <a:uFillTx/>
                <a:latin typeface="Times New Roman" panose="02020603050405020304" pitchFamily="18" charset="0"/>
                <a:cs typeface="Times New Roman" panose="02020603050405020304" pitchFamily="18" charset="0"/>
              </a:endParaRPr>
            </a:p>
          </p:txBody>
        </p:sp>
      </p:grpSp>
      <p:sp>
        <p:nvSpPr>
          <p:cNvPr id="11" name="圆角矩形 12">
            <a:extLst>
              <a:ext uri="{FF2B5EF4-FFF2-40B4-BE49-F238E27FC236}">
                <a16:creationId xmlns:a16="http://schemas.microsoft.com/office/drawing/2014/main" id="{724D8F40-E7CF-413A-A1A7-E45B8CA1D469}"/>
              </a:ext>
            </a:extLst>
          </p:cNvPr>
          <p:cNvSpPr/>
          <p:nvPr/>
        </p:nvSpPr>
        <p:spPr>
          <a:xfrm>
            <a:off x="857224" y="3914840"/>
            <a:ext cx="3205186" cy="1447546"/>
          </a:xfrm>
          <a:prstGeom prst="roundRect">
            <a:avLst>
              <a:gd name="adj" fmla="val 10000"/>
            </a:avLst>
          </a:prstGeom>
          <a:solidFill>
            <a:sysClr val="window" lastClr="FFFFFF">
              <a:alpha val="90000"/>
              <a:hueOff val="0"/>
              <a:satOff val="0"/>
              <a:lumOff val="0"/>
              <a:alphaOff val="0"/>
            </a:sysClr>
          </a:solidFill>
          <a:ln w="9525" cap="flat" cmpd="sng" algn="ctr">
            <a:solidFill>
              <a:srgbClr val="0070C0"/>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p:spPr>
        <p:txBody>
          <a:bodyPr/>
          <a:lstStyle/>
          <a:p>
            <a:pPr lvl="0" algn="just">
              <a:buFont typeface="Arial" pitchFamily="34" charset="0"/>
              <a:buChar char="•"/>
              <a:defRPr/>
            </a:pPr>
            <a:r>
              <a:rPr lang="zh-CN" altLang="en-US" sz="2000" dirty="0"/>
              <a:t>缺点：目标跟踪仅仅提供第一帧的</a:t>
            </a:r>
            <a:r>
              <a:rPr lang="en-US" altLang="zh-CN" sz="2000" dirty="0"/>
              <a:t>bounding-box</a:t>
            </a:r>
            <a:r>
              <a:rPr lang="zh-CN" altLang="en-US" sz="2000" dirty="0"/>
              <a:t>作为训练数据</a:t>
            </a:r>
            <a:endParaRPr lang="zh-CN" altLang="en-US" sz="2000" kern="0" dirty="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endParaRPr>
          </a:p>
        </p:txBody>
      </p:sp>
      <p:grpSp>
        <p:nvGrpSpPr>
          <p:cNvPr id="12" name="组合 20">
            <a:extLst>
              <a:ext uri="{FF2B5EF4-FFF2-40B4-BE49-F238E27FC236}">
                <a16:creationId xmlns:a16="http://schemas.microsoft.com/office/drawing/2014/main" id="{584B9F0B-2FED-4D7C-80CA-B2E67CC56F15}"/>
              </a:ext>
            </a:extLst>
          </p:cNvPr>
          <p:cNvGrpSpPr/>
          <p:nvPr/>
        </p:nvGrpSpPr>
        <p:grpSpPr>
          <a:xfrm rot="2889336">
            <a:off x="4222680" y="2470288"/>
            <a:ext cx="854766" cy="751094"/>
            <a:chOff x="2178838" y="1297911"/>
            <a:chExt cx="797949" cy="644801"/>
          </a:xfrm>
          <a:solidFill>
            <a:schemeClr val="accent2">
              <a:lumMod val="60000"/>
              <a:lumOff val="40000"/>
            </a:schemeClr>
          </a:solidFill>
          <a:scene3d>
            <a:camera prst="orthographicFront"/>
            <a:lightRig rig="flat" dir="t"/>
          </a:scene3d>
        </p:grpSpPr>
        <p:sp>
          <p:nvSpPr>
            <p:cNvPr id="13" name="右箭头 14">
              <a:extLst>
                <a:ext uri="{FF2B5EF4-FFF2-40B4-BE49-F238E27FC236}">
                  <a16:creationId xmlns:a16="http://schemas.microsoft.com/office/drawing/2014/main" id="{DD22B46C-5280-42D9-AB93-DB20095165EC}"/>
                </a:ext>
              </a:extLst>
            </p:cNvPr>
            <p:cNvSpPr/>
            <p:nvPr/>
          </p:nvSpPr>
          <p:spPr>
            <a:xfrm rot="19825641">
              <a:off x="2178838" y="1297911"/>
              <a:ext cx="797949" cy="644801"/>
            </a:xfrm>
            <a:prstGeom prst="rightArrow">
              <a:avLst>
                <a:gd name="adj1" fmla="val 60000"/>
                <a:gd name="adj2" fmla="val 50000"/>
              </a:avLst>
            </a:prstGeom>
            <a:grpFill/>
            <a:ln>
              <a:noFill/>
            </a:ln>
            <a:effectLst>
              <a:outerShdw blurRad="40000" dist="23000" dir="5400000" rotWithShape="0">
                <a:srgbClr val="000000">
                  <a:alpha val="35000"/>
                </a:srgbClr>
              </a:outerShdw>
            </a:effectLst>
            <a:sp3d z="-80000" prstMaterial="plastic">
              <a:bevelT w="50800" h="50800"/>
              <a:bevelB w="25400" h="25400" prst="angle"/>
            </a:sp3d>
          </p:spPr>
        </p:sp>
        <p:sp>
          <p:nvSpPr>
            <p:cNvPr id="14" name="右箭头 4">
              <a:extLst>
                <a:ext uri="{FF2B5EF4-FFF2-40B4-BE49-F238E27FC236}">
                  <a16:creationId xmlns:a16="http://schemas.microsoft.com/office/drawing/2014/main" id="{CE5DF59B-37A9-47A0-A861-35BA7458B06C}"/>
                </a:ext>
              </a:extLst>
            </p:cNvPr>
            <p:cNvSpPr/>
            <p:nvPr/>
          </p:nvSpPr>
          <p:spPr>
            <a:xfrm rot="19825641">
              <a:off x="2191438" y="1474605"/>
              <a:ext cx="604509" cy="386881"/>
            </a:xfrm>
            <a:prstGeom prst="rect">
              <a:avLst/>
            </a:prstGeom>
            <a:grpFill/>
            <a:ln>
              <a:noFill/>
            </a:ln>
            <a:effectLst/>
            <a:sp3d z="-80000"/>
          </p:spPr>
          <p:txBody>
            <a:bodyPr spcFirstLastPara="0" vert="horz" wrap="square" lIns="0" tIns="0" rIns="0" bIns="0" numCol="1" spcCol="1270" anchor="ctr" anchorCtr="0">
              <a:noAutofit/>
            </a:bodyPr>
            <a:lstStyle/>
            <a:p>
              <a:pPr marL="0" marR="0" lvl="0" indent="0" algn="just" defTabSz="400050" eaLnBrk="1" fontAlgn="auto" latinLnBrk="0" hangingPunct="1">
                <a:lnSpc>
                  <a:spcPct val="90000"/>
                </a:lnSpc>
                <a:spcBef>
                  <a:spcPct val="0"/>
                </a:spcBef>
                <a:spcAft>
                  <a:spcPct val="35000"/>
                </a:spcAft>
                <a:buClrTx/>
                <a:buSzTx/>
                <a:buFontTx/>
                <a:buNone/>
                <a:tabLst/>
                <a:defRPr/>
              </a:pPr>
              <a:endParaRPr kumimoji="0" lang="zh-CN" altLang="en-US" sz="900" b="0" i="0" u="none" strike="noStrike" kern="1200" cap="none" spc="0" normalizeH="0" baseline="0" noProof="0">
                <a:ln>
                  <a:noFill/>
                </a:ln>
                <a:solidFill>
                  <a:sysClr val="window" lastClr="FFFFFF"/>
                </a:solidFill>
                <a:effectLst/>
                <a:uLnTx/>
                <a:uFillTx/>
                <a:latin typeface="Times New Roman" panose="02020603050405020304" pitchFamily="18" charset="0"/>
                <a:cs typeface="Times New Roman" panose="02020603050405020304" pitchFamily="18" charset="0"/>
              </a:endParaRPr>
            </a:p>
          </p:txBody>
        </p:sp>
      </p:grpSp>
      <p:grpSp>
        <p:nvGrpSpPr>
          <p:cNvPr id="15" name="组合 23">
            <a:extLst>
              <a:ext uri="{FF2B5EF4-FFF2-40B4-BE49-F238E27FC236}">
                <a16:creationId xmlns:a16="http://schemas.microsoft.com/office/drawing/2014/main" id="{ED0CFF99-7D3F-494D-81C0-A2364CF63B43}"/>
              </a:ext>
            </a:extLst>
          </p:cNvPr>
          <p:cNvGrpSpPr/>
          <p:nvPr/>
        </p:nvGrpSpPr>
        <p:grpSpPr>
          <a:xfrm>
            <a:off x="5224466" y="2271742"/>
            <a:ext cx="3451990" cy="1928802"/>
            <a:chOff x="3624" y="1506196"/>
            <a:chExt cx="1647827" cy="972611"/>
          </a:xfrm>
          <a:solidFill>
            <a:srgbClr val="0070C0"/>
          </a:solidFill>
          <a:scene3d>
            <a:camera prst="orthographicFront"/>
            <a:lightRig rig="flat" dir="t"/>
          </a:scene3d>
        </p:grpSpPr>
        <p:sp>
          <p:nvSpPr>
            <p:cNvPr id="16" name="圆角矩形 17">
              <a:extLst>
                <a:ext uri="{FF2B5EF4-FFF2-40B4-BE49-F238E27FC236}">
                  <a16:creationId xmlns:a16="http://schemas.microsoft.com/office/drawing/2014/main" id="{DE971F28-DFFE-4835-A686-C7448E3BBCE8}"/>
                </a:ext>
              </a:extLst>
            </p:cNvPr>
            <p:cNvSpPr/>
            <p:nvPr/>
          </p:nvSpPr>
          <p:spPr>
            <a:xfrm>
              <a:off x="3624" y="1506196"/>
              <a:ext cx="1647827" cy="972611"/>
            </a:xfrm>
            <a:prstGeom prst="roundRect">
              <a:avLst>
                <a:gd name="adj" fmla="val 10000"/>
              </a:avLst>
            </a:prstGeom>
            <a:grpFill/>
            <a:ln>
              <a:noFill/>
            </a:ln>
            <a:effectLst>
              <a:outerShdw blurRad="40000" dist="23000" dir="5400000" rotWithShape="0">
                <a:srgbClr val="000000">
                  <a:alpha val="35000"/>
                </a:srgbClr>
              </a:outerShdw>
            </a:effectLst>
            <a:sp3d prstMaterial="plastic">
              <a:bevelT w="120900" h="88900"/>
              <a:bevelB w="88900" h="31750" prst="angle"/>
            </a:sp3d>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zh-CN" altLang="en-US" sz="2000" b="1" kern="0" dirty="0">
                  <a:solidFill>
                    <a:sysClr val="window" lastClr="FFFFFF"/>
                  </a:solidFill>
                  <a:latin typeface="Times New Roman" panose="02020603050405020304" pitchFamily="18" charset="0"/>
                  <a:cs typeface="Times New Roman" panose="02020603050405020304" pitchFamily="18" charset="0"/>
                </a:rPr>
                <a:t>新的策略</a:t>
              </a:r>
              <a:endParaRPr kumimoji="0" lang="zh-CN" altLang="en-US" sz="2000" b="1" i="0" u="none" strike="noStrike" kern="0" cap="none" spc="0" normalizeH="0" baseline="0" noProof="0" dirty="0">
                <a:ln>
                  <a:noFill/>
                </a:ln>
                <a:solidFill>
                  <a:sysClr val="window" lastClr="FFFFFF"/>
                </a:solidFill>
                <a:effectLst/>
                <a:uLnTx/>
                <a:uFillTx/>
                <a:latin typeface="Times New Roman" panose="02020603050405020304" pitchFamily="18" charset="0"/>
                <a:cs typeface="Times New Roman" panose="02020603050405020304" pitchFamily="18" charset="0"/>
              </a:endParaRPr>
            </a:p>
          </p:txBody>
        </p:sp>
        <p:sp>
          <p:nvSpPr>
            <p:cNvPr id="17" name="圆角矩形 4">
              <a:extLst>
                <a:ext uri="{FF2B5EF4-FFF2-40B4-BE49-F238E27FC236}">
                  <a16:creationId xmlns:a16="http://schemas.microsoft.com/office/drawing/2014/main" id="{A9D3EA34-4EF7-4A89-BD44-A8EA7F66FDF6}"/>
                </a:ext>
              </a:extLst>
            </p:cNvPr>
            <p:cNvSpPr/>
            <p:nvPr/>
          </p:nvSpPr>
          <p:spPr>
            <a:xfrm>
              <a:off x="3624" y="1577634"/>
              <a:ext cx="1647827" cy="648407"/>
            </a:xfrm>
            <a:prstGeom prst="rect">
              <a:avLst/>
            </a:prstGeom>
            <a:grpFill/>
            <a:ln>
              <a:noFill/>
            </a:ln>
            <a:effectLst/>
            <a:sp3d/>
          </p:spPr>
          <p:txBody>
            <a:bodyPr spcFirstLastPara="0" vert="horz" wrap="square" lIns="256032" tIns="256032" rIns="256032" bIns="137160" numCol="1" spcCol="1270" anchor="t" anchorCtr="0">
              <a:noAutofit/>
            </a:bodyPr>
            <a:lstStyle/>
            <a:p>
              <a:pPr marL="0" marR="0" lvl="0" indent="0" algn="just" defTabSz="311150" eaLnBrk="1" fontAlgn="auto" latinLnBrk="0" hangingPunct="1">
                <a:lnSpc>
                  <a:spcPct val="90000"/>
                </a:lnSpc>
                <a:spcBef>
                  <a:spcPct val="0"/>
                </a:spcBef>
                <a:spcAft>
                  <a:spcPct val="35000"/>
                </a:spcAft>
                <a:buClrTx/>
                <a:buSzTx/>
                <a:buFontTx/>
                <a:buNone/>
                <a:tabLst/>
                <a:defRPr/>
              </a:pPr>
              <a:endParaRPr kumimoji="0" lang="zh-CN" altLang="en-US" sz="3200" b="0" i="0" u="none" strike="noStrike" kern="1200" cap="none" spc="0" normalizeH="0" baseline="0" noProof="0" dirty="0">
                <a:ln>
                  <a:noFill/>
                </a:ln>
                <a:solidFill>
                  <a:sysClr val="window" lastClr="FFFFFF"/>
                </a:solidFill>
                <a:effectLst/>
                <a:uLnTx/>
                <a:uFillTx/>
                <a:latin typeface="Times New Roman" panose="02020603050405020304" pitchFamily="18" charset="0"/>
                <a:cs typeface="Times New Roman" panose="02020603050405020304" pitchFamily="18" charset="0"/>
              </a:endParaRPr>
            </a:p>
          </p:txBody>
        </p:sp>
      </p:grpSp>
      <p:sp>
        <p:nvSpPr>
          <p:cNvPr id="18" name="圆角矩形 19">
            <a:extLst>
              <a:ext uri="{FF2B5EF4-FFF2-40B4-BE49-F238E27FC236}">
                <a16:creationId xmlns:a16="http://schemas.microsoft.com/office/drawing/2014/main" id="{D3E39BDF-A484-461F-9D0D-581F6FED3302}"/>
              </a:ext>
            </a:extLst>
          </p:cNvPr>
          <p:cNvSpPr/>
          <p:nvPr/>
        </p:nvSpPr>
        <p:spPr>
          <a:xfrm>
            <a:off x="5438780" y="2700370"/>
            <a:ext cx="3348062" cy="2229968"/>
          </a:xfrm>
          <a:prstGeom prst="roundRect">
            <a:avLst>
              <a:gd name="adj" fmla="val 10000"/>
            </a:avLst>
          </a:prstGeom>
          <a:solidFill>
            <a:sysClr val="window" lastClr="FFFFFF">
              <a:alpha val="90000"/>
              <a:hueOff val="0"/>
              <a:satOff val="0"/>
              <a:lumOff val="0"/>
              <a:alphaOff val="0"/>
            </a:sysClr>
          </a:solidFill>
          <a:ln w="9525" cap="flat" cmpd="sng" algn="ctr">
            <a:solidFill>
              <a:srgbClr val="0070C0"/>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p:spPr>
        <p:txBody>
          <a:bodyPr/>
          <a:lstStyle/>
          <a:p>
            <a:pPr marL="342900" indent="-342900">
              <a:buFont typeface="Arial" panose="020B0604020202020204" pitchFamily="34" charset="0"/>
              <a:buChar char="•"/>
            </a:pPr>
            <a:r>
              <a:rPr lang="zh-CN" altLang="en-US" sz="2000" dirty="0"/>
              <a:t>利用辅助图片数据预训练深度模型，在线跟踪时微调</a:t>
            </a:r>
            <a:endParaRPr lang="en-US" altLang="zh-CN" sz="2000" dirty="0"/>
          </a:p>
          <a:p>
            <a:pPr marL="342900" indent="-342900">
              <a:buFont typeface="Arial" panose="020B0604020202020204" pitchFamily="34" charset="0"/>
              <a:buChar char="•"/>
            </a:pPr>
            <a:r>
              <a:rPr lang="zh-CN" altLang="en-US" sz="2000" dirty="0"/>
              <a:t>利用现有大规模分类数据集预训练的</a:t>
            </a:r>
            <a:r>
              <a:rPr lang="en-US" altLang="zh-CN" sz="2000" dirty="0"/>
              <a:t>CNN</a:t>
            </a:r>
            <a:r>
              <a:rPr lang="zh-CN" altLang="en-US" sz="2000" dirty="0"/>
              <a:t>分类网络提取特征</a:t>
            </a:r>
          </a:p>
        </p:txBody>
      </p:sp>
      <p:sp>
        <p:nvSpPr>
          <p:cNvPr id="19" name="圆角矩形 20">
            <a:extLst>
              <a:ext uri="{FF2B5EF4-FFF2-40B4-BE49-F238E27FC236}">
                <a16:creationId xmlns:a16="http://schemas.microsoft.com/office/drawing/2014/main" id="{7B58C7F5-F87F-46E4-A665-CAD369018DDB}"/>
              </a:ext>
            </a:extLst>
          </p:cNvPr>
          <p:cNvSpPr/>
          <p:nvPr/>
        </p:nvSpPr>
        <p:spPr>
          <a:xfrm>
            <a:off x="857224" y="2057428"/>
            <a:ext cx="3286148" cy="1285884"/>
          </a:xfrm>
          <a:prstGeom prst="roundRect">
            <a:avLst>
              <a:gd name="adj" fmla="val 10000"/>
            </a:avLst>
          </a:prstGeom>
          <a:solidFill>
            <a:sysClr val="window" lastClr="FFFFFF">
              <a:alpha val="90000"/>
              <a:hueOff val="0"/>
              <a:satOff val="0"/>
              <a:lumOff val="0"/>
              <a:alphaOff val="0"/>
            </a:sysClr>
          </a:solidFill>
          <a:ln w="9525" cap="flat" cmpd="sng" algn="ctr">
            <a:solidFill>
              <a:srgbClr val="0070C0"/>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p:spPr>
        <p:txBody>
          <a:bodyPr/>
          <a:lstStyle/>
          <a:p>
            <a:pPr algn="just">
              <a:buFont typeface="Arial" pitchFamily="34" charset="0"/>
              <a:buChar char="•"/>
              <a:defRPr/>
            </a:pPr>
            <a:r>
              <a:rPr lang="zh-CN" altLang="en-US" sz="2000" dirty="0"/>
              <a:t>优点：对大量标注训练数据的有效学习</a:t>
            </a:r>
            <a:endParaRPr lang="zh-CN" altLang="en-US" sz="2000" kern="0" dirty="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33028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500"/>
                                        <p:tgtEl>
                                          <p:spTgt spid="19"/>
                                        </p:tgtEl>
                                      </p:cBhvr>
                                    </p:animEffect>
                                  </p:childTnLst>
                                </p:cTn>
                              </p:par>
                              <p:par>
                                <p:cTn id="8" presetID="4"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ox(i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ox(in)">
                                      <p:cBhvr>
                                        <p:cTn id="18" dur="500"/>
                                        <p:tgtEl>
                                          <p:spTgt spid="4"/>
                                        </p:tgtEl>
                                      </p:cBhvr>
                                    </p:animEffect>
                                  </p:childTnLst>
                                </p:cTn>
                              </p:par>
                              <p:par>
                                <p:cTn id="19" presetID="4" presetClass="entr" presetSubtype="16"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ox(in)">
                                      <p:cBhvr>
                                        <p:cTn id="21" dur="500"/>
                                        <p:tgtEl>
                                          <p:spTgt spid="12"/>
                                        </p:tgtEl>
                                      </p:cBhvr>
                                    </p:animEffect>
                                  </p:childTnLst>
                                </p:cTn>
                              </p:par>
                              <p:par>
                                <p:cTn id="22" presetID="4" presetClass="entr" presetSubtype="16"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ox(in)">
                                      <p:cBhvr>
                                        <p:cTn id="24" dur="500"/>
                                        <p:tgtEl>
                                          <p:spTgt spid="15"/>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ox(in)">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6D084-91B2-4E4D-A37E-3231C1906AA6}"/>
              </a:ext>
            </a:extLst>
          </p:cNvPr>
          <p:cNvSpPr>
            <a:spLocks noGrp="1"/>
          </p:cNvSpPr>
          <p:nvPr>
            <p:ph type="title"/>
          </p:nvPr>
        </p:nvSpPr>
        <p:spPr/>
        <p:txBody>
          <a:bodyPr/>
          <a:lstStyle/>
          <a:p>
            <a:r>
              <a:rPr lang="en-US" altLang="zh-CN" dirty="0"/>
              <a:t>DLT</a:t>
            </a:r>
            <a:endParaRPr lang="zh-CN" altLang="en-US" dirty="0"/>
          </a:p>
        </p:txBody>
      </p:sp>
      <p:sp>
        <p:nvSpPr>
          <p:cNvPr id="3" name="内容占位符 2">
            <a:extLst>
              <a:ext uri="{FF2B5EF4-FFF2-40B4-BE49-F238E27FC236}">
                <a16:creationId xmlns:a16="http://schemas.microsoft.com/office/drawing/2014/main" id="{0F3FEEAC-092C-4F35-B774-BBDDE203B248}"/>
              </a:ext>
            </a:extLst>
          </p:cNvPr>
          <p:cNvSpPr>
            <a:spLocks noGrp="1"/>
          </p:cNvSpPr>
          <p:nvPr>
            <p:ph idx="1"/>
          </p:nvPr>
        </p:nvSpPr>
        <p:spPr>
          <a:xfrm>
            <a:off x="395536" y="908720"/>
            <a:ext cx="8434139" cy="5112568"/>
          </a:xfrm>
        </p:spPr>
        <p:txBody>
          <a:bodyPr/>
          <a:lstStyle/>
          <a:p>
            <a:r>
              <a:rPr lang="en-US" altLang="zh-CN" dirty="0"/>
              <a:t>Encoder-decoder</a:t>
            </a:r>
          </a:p>
          <a:p>
            <a:r>
              <a:rPr lang="zh-CN" altLang="en-US" dirty="0"/>
              <a:t>离线训练</a:t>
            </a:r>
            <a:r>
              <a:rPr lang="en-US" altLang="zh-CN" dirty="0"/>
              <a:t>(SDAE1024-2560-1024-512-256)</a:t>
            </a:r>
            <a:r>
              <a:rPr lang="zh-CN" altLang="en-US" dirty="0"/>
              <a:t>，粒子滤波相结合，在线更新</a:t>
            </a:r>
            <a:endParaRPr lang="en-US" altLang="zh-CN" dirty="0"/>
          </a:p>
          <a:p>
            <a:r>
              <a:rPr lang="en-US" altLang="zh-CN" dirty="0"/>
              <a:t>Dataset: </a:t>
            </a:r>
            <a:r>
              <a:rPr lang="en-US" altLang="zh-CN" i="1" dirty="0">
                <a:solidFill>
                  <a:srgbClr val="CC0000"/>
                </a:solidFill>
              </a:rPr>
              <a:t>Tiny</a:t>
            </a:r>
            <a:r>
              <a:rPr lang="en-US" altLang="zh-CN" dirty="0"/>
              <a:t> </a:t>
            </a:r>
            <a:r>
              <a:rPr lang="en-US" altLang="zh-CN" i="1" dirty="0">
                <a:solidFill>
                  <a:srgbClr val="CC0000"/>
                </a:solidFill>
              </a:rPr>
              <a:t>Images</a:t>
            </a:r>
            <a:r>
              <a:rPr lang="en-US" altLang="zh-CN" dirty="0"/>
              <a:t> </a:t>
            </a:r>
            <a:r>
              <a:rPr lang="en-US" altLang="zh-CN" i="1" dirty="0">
                <a:solidFill>
                  <a:srgbClr val="CC0000"/>
                </a:solidFill>
              </a:rPr>
              <a:t>Dataset</a:t>
            </a:r>
            <a:r>
              <a:rPr lang="en-US" altLang="zh-CN" dirty="0"/>
              <a:t> </a:t>
            </a:r>
            <a:r>
              <a:rPr lang="zh-CN" altLang="en-US" dirty="0"/>
              <a:t>包含</a:t>
            </a:r>
            <a:r>
              <a:rPr lang="en-US" altLang="zh-CN" dirty="0"/>
              <a:t>8000</a:t>
            </a:r>
            <a:r>
              <a:rPr lang="zh-CN" altLang="en-US" dirty="0"/>
              <a:t>万</a:t>
            </a:r>
            <a:r>
              <a:rPr lang="en-US" altLang="zh-CN" dirty="0"/>
              <a:t>32x32</a:t>
            </a:r>
            <a:r>
              <a:rPr lang="zh-CN" altLang="en-US" dirty="0"/>
              <a:t>图像</a:t>
            </a:r>
            <a:endParaRPr lang="en-US" altLang="zh-CN" dirty="0"/>
          </a:p>
        </p:txBody>
      </p:sp>
      <p:pic>
        <p:nvPicPr>
          <p:cNvPr id="4" name="图片 3">
            <a:extLst>
              <a:ext uri="{FF2B5EF4-FFF2-40B4-BE49-F238E27FC236}">
                <a16:creationId xmlns:a16="http://schemas.microsoft.com/office/drawing/2014/main" id="{CD461B5E-55DD-4961-896A-C84365C49EDD}"/>
              </a:ext>
            </a:extLst>
          </p:cNvPr>
          <p:cNvPicPr>
            <a:picLocks noChangeAspect="1"/>
          </p:cNvPicPr>
          <p:nvPr/>
        </p:nvPicPr>
        <p:blipFill>
          <a:blip r:embed="rId3"/>
          <a:stretch>
            <a:fillRect/>
          </a:stretch>
        </p:blipFill>
        <p:spPr>
          <a:xfrm>
            <a:off x="1763688" y="3284984"/>
            <a:ext cx="5193779" cy="2772400"/>
          </a:xfrm>
          <a:prstGeom prst="rect">
            <a:avLst/>
          </a:prstGeom>
        </p:spPr>
      </p:pic>
      <p:sp>
        <p:nvSpPr>
          <p:cNvPr id="5" name="矩形 4">
            <a:extLst>
              <a:ext uri="{FF2B5EF4-FFF2-40B4-BE49-F238E27FC236}">
                <a16:creationId xmlns:a16="http://schemas.microsoft.com/office/drawing/2014/main" id="{D53DBDBC-3895-4AF9-B6F0-B65CC5E7BEBE}"/>
              </a:ext>
            </a:extLst>
          </p:cNvPr>
          <p:cNvSpPr/>
          <p:nvPr/>
        </p:nvSpPr>
        <p:spPr>
          <a:xfrm>
            <a:off x="323527" y="6167045"/>
            <a:ext cx="8506147" cy="646331"/>
          </a:xfrm>
          <a:prstGeom prst="rect">
            <a:avLst/>
          </a:prstGeom>
          <a:solidFill>
            <a:srgbClr val="FEF4F0"/>
          </a:solidFill>
          <a:ln w="25400">
            <a:solidFill>
              <a:srgbClr val="FEF4F0"/>
            </a:solidFill>
          </a:ln>
        </p:spPr>
        <p:txBody>
          <a:bodyPr wrap="square">
            <a:spAutoFit/>
          </a:bodyPr>
          <a:lstStyle/>
          <a:p>
            <a:pPr algn="just"/>
            <a:r>
              <a:rPr lang="en-US" altLang="zh-CN" dirty="0">
                <a:latin typeface="Times New Roman" panose="02020603050405020304" pitchFamily="18" charset="0"/>
                <a:cs typeface="Times New Roman" panose="02020603050405020304" pitchFamily="18" charset="0"/>
              </a:rPr>
              <a:t>[20]Wang N, Yeung D Y. Learning a deep compact image representation for visual tracking[C]//Advances in neural information processing systems. 2013: 809-817.</a:t>
            </a:r>
          </a:p>
        </p:txBody>
      </p:sp>
    </p:spTree>
    <p:extLst>
      <p:ext uri="{BB962C8B-B14F-4D97-AF65-F5344CB8AC3E}">
        <p14:creationId xmlns:p14="http://schemas.microsoft.com/office/powerpoint/2010/main" val="154421136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34EFA6-C386-41CB-BDB1-0B932EA27274}"/>
              </a:ext>
            </a:extLst>
          </p:cNvPr>
          <p:cNvSpPr>
            <a:spLocks noGrp="1"/>
          </p:cNvSpPr>
          <p:nvPr>
            <p:ph type="title"/>
          </p:nvPr>
        </p:nvSpPr>
        <p:spPr/>
        <p:txBody>
          <a:bodyPr/>
          <a:lstStyle/>
          <a:p>
            <a:r>
              <a:rPr lang="en-US" altLang="zh-CN" dirty="0"/>
              <a:t>DLT</a:t>
            </a:r>
            <a:endParaRPr lang="zh-CN" altLang="en-US" dirty="0"/>
          </a:p>
        </p:txBody>
      </p:sp>
      <p:sp>
        <p:nvSpPr>
          <p:cNvPr id="3" name="内容占位符 2">
            <a:extLst>
              <a:ext uri="{FF2B5EF4-FFF2-40B4-BE49-F238E27FC236}">
                <a16:creationId xmlns:a16="http://schemas.microsoft.com/office/drawing/2014/main" id="{A3D86C40-0390-485B-A40C-1BF5DCBE1ACD}"/>
              </a:ext>
            </a:extLst>
          </p:cNvPr>
          <p:cNvSpPr>
            <a:spLocks noGrp="1"/>
          </p:cNvSpPr>
          <p:nvPr>
            <p:ph idx="1"/>
          </p:nvPr>
        </p:nvSpPr>
        <p:spPr>
          <a:xfrm>
            <a:off x="395536" y="980728"/>
            <a:ext cx="8434139" cy="5112568"/>
          </a:xfrm>
        </p:spPr>
        <p:txBody>
          <a:bodyPr/>
          <a:lstStyle/>
          <a:p>
            <a:r>
              <a:rPr lang="zh-CN" altLang="en-US" dirty="0"/>
              <a:t>优点：</a:t>
            </a:r>
            <a:endParaRPr lang="en-US" altLang="zh-CN" dirty="0"/>
          </a:p>
          <a:p>
            <a:pPr lvl="1"/>
            <a:r>
              <a:rPr lang="zh-CN" altLang="en-US" dirty="0"/>
              <a:t>大胆尝试</a:t>
            </a:r>
            <a:endParaRPr lang="en-US" altLang="zh-CN" dirty="0"/>
          </a:p>
          <a:p>
            <a:pPr lvl="1"/>
            <a:r>
              <a:rPr lang="en-US" altLang="zh-CN" dirty="0"/>
              <a:t>OTB50</a:t>
            </a:r>
            <a:r>
              <a:rPr lang="zh-CN" altLang="en-US" dirty="0"/>
              <a:t>数据集上的</a:t>
            </a:r>
            <a:r>
              <a:rPr lang="en-US" altLang="zh-CN" dirty="0"/>
              <a:t>29</a:t>
            </a:r>
            <a:r>
              <a:rPr lang="zh-CN" altLang="en-US" dirty="0"/>
              <a:t>个跟踪器中排名第</a:t>
            </a:r>
            <a:r>
              <a:rPr lang="en-US" altLang="zh-CN" dirty="0"/>
              <a:t>5</a:t>
            </a:r>
          </a:p>
          <a:p>
            <a:r>
              <a:rPr lang="zh-CN" altLang="en-US" dirty="0"/>
              <a:t>缺点：</a:t>
            </a:r>
            <a:endParaRPr lang="en-US" altLang="zh-CN" dirty="0"/>
          </a:p>
          <a:p>
            <a:pPr lvl="1"/>
            <a:r>
              <a:rPr lang="en-US" altLang="zh-CN" dirty="0"/>
              <a:t>(1) </a:t>
            </a:r>
            <a:r>
              <a:rPr lang="zh-CN" altLang="en-US" dirty="0"/>
              <a:t>数据集</a:t>
            </a:r>
            <a:r>
              <a:rPr lang="en-US" altLang="zh-CN" dirty="0"/>
              <a:t>Tiny Images dataset</a:t>
            </a:r>
            <a:r>
              <a:rPr lang="zh-CN" altLang="en-US" dirty="0"/>
              <a:t>，</a:t>
            </a:r>
            <a:r>
              <a:rPr lang="en-US" altLang="zh-CN" dirty="0"/>
              <a:t>32*32</a:t>
            </a:r>
            <a:r>
              <a:rPr lang="zh-CN" altLang="en-US" dirty="0"/>
              <a:t>，分辨率</a:t>
            </a:r>
          </a:p>
          <a:p>
            <a:pPr lvl="1"/>
            <a:r>
              <a:rPr lang="en-US" altLang="zh-CN" dirty="0"/>
              <a:t>(2) </a:t>
            </a:r>
            <a:r>
              <a:rPr lang="zh-CN" altLang="en-US" dirty="0"/>
              <a:t>离线阶段的训练目标为图片重构</a:t>
            </a:r>
          </a:p>
          <a:p>
            <a:pPr lvl="1"/>
            <a:r>
              <a:rPr lang="en-US" altLang="zh-CN" dirty="0"/>
              <a:t>(3) </a:t>
            </a:r>
            <a:r>
              <a:rPr lang="zh-CN" altLang="en-US" dirty="0"/>
              <a:t>网络本身的限制</a:t>
            </a:r>
          </a:p>
        </p:txBody>
      </p:sp>
    </p:spTree>
    <p:extLst>
      <p:ext uri="{BB962C8B-B14F-4D97-AF65-F5344CB8AC3E}">
        <p14:creationId xmlns:p14="http://schemas.microsoft.com/office/powerpoint/2010/main" val="41587361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613808-A08B-46BE-B52E-CCE76BC7C467}"/>
              </a:ext>
            </a:extLst>
          </p:cNvPr>
          <p:cNvSpPr>
            <a:spLocks noGrp="1"/>
          </p:cNvSpPr>
          <p:nvPr>
            <p:ph type="title"/>
          </p:nvPr>
        </p:nvSpPr>
        <p:spPr/>
        <p:txBody>
          <a:bodyPr/>
          <a:lstStyle/>
          <a:p>
            <a:r>
              <a:rPr lang="en-US" altLang="zh-CN" dirty="0"/>
              <a:t>SO-DLT</a:t>
            </a:r>
            <a:endParaRPr lang="zh-CN" altLang="en-US" dirty="0"/>
          </a:p>
        </p:txBody>
      </p:sp>
      <p:sp>
        <p:nvSpPr>
          <p:cNvPr id="3" name="内容占位符 2">
            <a:extLst>
              <a:ext uri="{FF2B5EF4-FFF2-40B4-BE49-F238E27FC236}">
                <a16:creationId xmlns:a16="http://schemas.microsoft.com/office/drawing/2014/main" id="{E6B18FC4-4BC3-4E3E-8F9B-A79236F76526}"/>
              </a:ext>
            </a:extLst>
          </p:cNvPr>
          <p:cNvSpPr>
            <a:spLocks noGrp="1"/>
          </p:cNvSpPr>
          <p:nvPr>
            <p:ph idx="1"/>
          </p:nvPr>
        </p:nvSpPr>
        <p:spPr>
          <a:xfrm>
            <a:off x="179512" y="1107871"/>
            <a:ext cx="5544616" cy="3341399"/>
          </a:xfrm>
        </p:spPr>
        <p:txBody>
          <a:bodyPr/>
          <a:lstStyle/>
          <a:p>
            <a:r>
              <a:rPr lang="zh-CN" altLang="en-US" sz="2400" dirty="0"/>
              <a:t>数据集：</a:t>
            </a:r>
            <a:r>
              <a:rPr lang="en-US" altLang="zh-CN" sz="2400" dirty="0"/>
              <a:t>ImageNet 2014</a:t>
            </a:r>
          </a:p>
          <a:p>
            <a:r>
              <a:rPr lang="en-US" altLang="zh-CN" sz="2400" dirty="0"/>
              <a:t>SPP-NET</a:t>
            </a:r>
            <a:r>
              <a:rPr lang="zh-CN" altLang="en-US" sz="2400" dirty="0"/>
              <a:t>中的空间金字塔采样</a:t>
            </a:r>
            <a:endParaRPr lang="en-US" altLang="zh-CN" sz="2400" dirty="0"/>
          </a:p>
          <a:p>
            <a:r>
              <a:rPr lang="zh-CN" altLang="en-US" sz="2400" dirty="0"/>
              <a:t>网络的输出为</a:t>
            </a:r>
            <a:r>
              <a:rPr lang="en-US" altLang="zh-CN" sz="2400" dirty="0"/>
              <a:t>50*50</a:t>
            </a:r>
            <a:r>
              <a:rPr lang="zh-CN" altLang="en-US" sz="2400" dirty="0"/>
              <a:t>大小，值在</a:t>
            </a:r>
            <a:r>
              <a:rPr lang="en-US" altLang="zh-CN" sz="2400" dirty="0"/>
              <a:t>0-1</a:t>
            </a:r>
            <a:r>
              <a:rPr lang="zh-CN" altLang="en-US" sz="2400" dirty="0"/>
              <a:t>之间的概率图</a:t>
            </a:r>
            <a:r>
              <a:rPr lang="en-US" altLang="zh-CN" sz="2400" dirty="0"/>
              <a:t>(probability map) </a:t>
            </a:r>
            <a:r>
              <a:rPr lang="zh-CN" altLang="en-US" sz="2400" dirty="0"/>
              <a:t>，</a:t>
            </a:r>
            <a:r>
              <a:rPr lang="en-US" altLang="zh-CN" sz="2400" dirty="0"/>
              <a:t>SO-DLT structured output</a:t>
            </a:r>
          </a:p>
          <a:p>
            <a:endParaRPr lang="zh-CN" altLang="en-US" sz="2400" dirty="0"/>
          </a:p>
        </p:txBody>
      </p:sp>
      <p:sp>
        <p:nvSpPr>
          <p:cNvPr id="5" name="矩形 4">
            <a:extLst>
              <a:ext uri="{FF2B5EF4-FFF2-40B4-BE49-F238E27FC236}">
                <a16:creationId xmlns:a16="http://schemas.microsoft.com/office/drawing/2014/main" id="{4C812CAA-0D1A-45FE-91AF-D4FCD294ECD1}"/>
              </a:ext>
            </a:extLst>
          </p:cNvPr>
          <p:cNvSpPr/>
          <p:nvPr/>
        </p:nvSpPr>
        <p:spPr>
          <a:xfrm>
            <a:off x="318927" y="5877272"/>
            <a:ext cx="8434139" cy="646331"/>
          </a:xfrm>
          <a:prstGeom prst="rect">
            <a:avLst/>
          </a:prstGeom>
          <a:solidFill>
            <a:srgbClr val="FEF4F0"/>
          </a:solidFill>
          <a:ln w="25400">
            <a:solidFill>
              <a:srgbClr val="FEF4F0"/>
            </a:solidFill>
          </a:ln>
        </p:spPr>
        <p:txBody>
          <a:bodyPr wrap="square">
            <a:spAutoFit/>
          </a:bodyPr>
          <a:lstStyle/>
          <a:p>
            <a:pPr algn="just"/>
            <a:r>
              <a:rPr lang="en-US" altLang="zh-CN" dirty="0">
                <a:latin typeface="Times New Roman" panose="02020603050405020304" pitchFamily="18" charset="0"/>
                <a:cs typeface="Times New Roman" panose="02020603050405020304" pitchFamily="18" charset="0"/>
              </a:rPr>
              <a:t>[21]Wang N, Li S, Gupta A, et al. Transferring rich feature hierarchies for robust visual tracking[J]. </a:t>
            </a:r>
            <a:r>
              <a:rPr lang="en-US" altLang="zh-CN" dirty="0" err="1">
                <a:latin typeface="Times New Roman" panose="02020603050405020304" pitchFamily="18" charset="0"/>
                <a:cs typeface="Times New Roman" panose="02020603050405020304" pitchFamily="18" charset="0"/>
              </a:rPr>
              <a:t>arXiv</a:t>
            </a:r>
            <a:r>
              <a:rPr lang="en-US" altLang="zh-CN" dirty="0">
                <a:latin typeface="Times New Roman" panose="02020603050405020304" pitchFamily="18" charset="0"/>
                <a:cs typeface="Times New Roman" panose="02020603050405020304" pitchFamily="18" charset="0"/>
              </a:rPr>
              <a:t> preprint arXiv:1501.04587, 2015.</a:t>
            </a:r>
          </a:p>
        </p:txBody>
      </p:sp>
      <p:pic>
        <p:nvPicPr>
          <p:cNvPr id="7" name="图片 6">
            <a:extLst>
              <a:ext uri="{FF2B5EF4-FFF2-40B4-BE49-F238E27FC236}">
                <a16:creationId xmlns:a16="http://schemas.microsoft.com/office/drawing/2014/main" id="{2231C6C8-E04C-4B7E-9317-9FD3BF601314}"/>
              </a:ext>
            </a:extLst>
          </p:cNvPr>
          <p:cNvPicPr>
            <a:picLocks noChangeAspect="1"/>
          </p:cNvPicPr>
          <p:nvPr/>
        </p:nvPicPr>
        <p:blipFill>
          <a:blip r:embed="rId2"/>
          <a:stretch>
            <a:fillRect/>
          </a:stretch>
        </p:blipFill>
        <p:spPr>
          <a:xfrm>
            <a:off x="35496" y="3901596"/>
            <a:ext cx="9000000" cy="1649193"/>
          </a:xfrm>
          <a:prstGeom prst="rect">
            <a:avLst/>
          </a:prstGeom>
        </p:spPr>
      </p:pic>
      <p:pic>
        <p:nvPicPr>
          <p:cNvPr id="8" name="图片 7">
            <a:extLst>
              <a:ext uri="{FF2B5EF4-FFF2-40B4-BE49-F238E27FC236}">
                <a16:creationId xmlns:a16="http://schemas.microsoft.com/office/drawing/2014/main" id="{9F603812-167C-4528-B389-FBF4AC471E00}"/>
              </a:ext>
            </a:extLst>
          </p:cNvPr>
          <p:cNvPicPr>
            <a:picLocks noChangeAspect="1"/>
          </p:cNvPicPr>
          <p:nvPr/>
        </p:nvPicPr>
        <p:blipFill>
          <a:blip r:embed="rId3"/>
          <a:stretch>
            <a:fillRect/>
          </a:stretch>
        </p:blipFill>
        <p:spPr>
          <a:xfrm>
            <a:off x="5436096" y="1211100"/>
            <a:ext cx="3647376" cy="2505932"/>
          </a:xfrm>
          <a:prstGeom prst="rect">
            <a:avLst/>
          </a:prstGeom>
        </p:spPr>
      </p:pic>
      <p:sp>
        <p:nvSpPr>
          <p:cNvPr id="9" name="文本框 8">
            <a:extLst>
              <a:ext uri="{FF2B5EF4-FFF2-40B4-BE49-F238E27FC236}">
                <a16:creationId xmlns:a16="http://schemas.microsoft.com/office/drawing/2014/main" id="{6BCDA506-B673-4FD7-B00D-28DA52306C50}"/>
              </a:ext>
            </a:extLst>
          </p:cNvPr>
          <p:cNvSpPr txBox="1"/>
          <p:nvPr/>
        </p:nvSpPr>
        <p:spPr>
          <a:xfrm>
            <a:off x="6156176" y="899428"/>
            <a:ext cx="2448272" cy="369332"/>
          </a:xfrm>
          <a:prstGeom prst="rect">
            <a:avLst/>
          </a:prstGeom>
          <a:noFill/>
        </p:spPr>
        <p:txBody>
          <a:bodyPr wrap="square" rtlCol="0">
            <a:spAutoFit/>
          </a:bodyPr>
          <a:lstStyle/>
          <a:p>
            <a:pPr algn="ctr"/>
            <a:r>
              <a:rPr lang="en-US" altLang="zh-CN" dirty="0"/>
              <a:t>VOT 2015</a:t>
            </a:r>
            <a:endParaRPr lang="zh-CN" altLang="en-US" dirty="0"/>
          </a:p>
        </p:txBody>
      </p:sp>
    </p:spTree>
    <p:extLst>
      <p:ext uri="{BB962C8B-B14F-4D97-AF65-F5344CB8AC3E}">
        <p14:creationId xmlns:p14="http://schemas.microsoft.com/office/powerpoint/2010/main" val="175528559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71F332-8207-4635-9D52-47D3F1D0D646}"/>
              </a:ext>
            </a:extLst>
          </p:cNvPr>
          <p:cNvSpPr>
            <a:spLocks noGrp="1"/>
          </p:cNvSpPr>
          <p:nvPr>
            <p:ph type="title"/>
          </p:nvPr>
        </p:nvSpPr>
        <p:spPr/>
        <p:txBody>
          <a:bodyPr/>
          <a:lstStyle/>
          <a:p>
            <a:r>
              <a:rPr lang="zh-CN" altLang="en-US" dirty="0"/>
              <a:t>视觉跟踪介绍</a:t>
            </a:r>
          </a:p>
        </p:txBody>
      </p:sp>
      <p:pic>
        <p:nvPicPr>
          <p:cNvPr id="32" name="图片 31">
            <a:extLst>
              <a:ext uri="{FF2B5EF4-FFF2-40B4-BE49-F238E27FC236}">
                <a16:creationId xmlns:a16="http://schemas.microsoft.com/office/drawing/2014/main" id="{8313FE5E-4E6A-4677-A674-D84BEA6D925C}"/>
              </a:ext>
            </a:extLst>
          </p:cNvPr>
          <p:cNvPicPr>
            <a:picLocks noChangeAspect="1"/>
          </p:cNvPicPr>
          <p:nvPr/>
        </p:nvPicPr>
        <p:blipFill>
          <a:blip r:embed="rId2"/>
          <a:stretch>
            <a:fillRect/>
          </a:stretch>
        </p:blipFill>
        <p:spPr>
          <a:xfrm>
            <a:off x="600722" y="879275"/>
            <a:ext cx="8138865" cy="5913632"/>
          </a:xfrm>
          <a:prstGeom prst="rect">
            <a:avLst/>
          </a:prstGeom>
        </p:spPr>
      </p:pic>
      <p:grpSp>
        <p:nvGrpSpPr>
          <p:cNvPr id="4" name="组合 3">
            <a:extLst>
              <a:ext uri="{FF2B5EF4-FFF2-40B4-BE49-F238E27FC236}">
                <a16:creationId xmlns:a16="http://schemas.microsoft.com/office/drawing/2014/main" id="{0DEDA65A-FC86-464C-850B-532DDD7D994D}"/>
              </a:ext>
            </a:extLst>
          </p:cNvPr>
          <p:cNvGrpSpPr/>
          <p:nvPr/>
        </p:nvGrpSpPr>
        <p:grpSpPr>
          <a:xfrm>
            <a:off x="467544" y="3068960"/>
            <a:ext cx="8244408" cy="3672408"/>
            <a:chOff x="899592" y="2780928"/>
            <a:chExt cx="8244408" cy="3672408"/>
          </a:xfrm>
        </p:grpSpPr>
        <p:sp>
          <p:nvSpPr>
            <p:cNvPr id="3" name="矩形 2">
              <a:extLst>
                <a:ext uri="{FF2B5EF4-FFF2-40B4-BE49-F238E27FC236}">
                  <a16:creationId xmlns:a16="http://schemas.microsoft.com/office/drawing/2014/main" id="{50F6506D-4A3A-480A-8FB5-91513FEA6078}"/>
                </a:ext>
              </a:extLst>
            </p:cNvPr>
            <p:cNvSpPr/>
            <p:nvPr/>
          </p:nvSpPr>
          <p:spPr>
            <a:xfrm>
              <a:off x="899592" y="2780928"/>
              <a:ext cx="8244408" cy="3672408"/>
            </a:xfrm>
            <a:prstGeom prst="rect">
              <a:avLst/>
            </a:prstGeom>
            <a:solidFill>
              <a:schemeClr val="bg1"/>
            </a:solidFill>
            <a:ln>
              <a:noFill/>
            </a:ln>
            <a:effectLst>
              <a:outerShdw blurRad="63500" sx="102000" sy="102000" algn="ctr" rotWithShape="0">
                <a:prstClr val="black">
                  <a:alpha val="40000"/>
                </a:prstClr>
              </a:outerShdw>
            </a:effectLst>
            <a:sp3d prstMaterial="plastic">
              <a:bevelT w="120900" h="88900"/>
              <a:bevelB w="88900" h="31750" prst="angle"/>
            </a:sp3d>
          </p:spPr>
          <p:txBody>
            <a:bodyPr rtlCol="0" anchor="ctr"/>
            <a:lstStyle/>
            <a:p>
              <a:pPr algn="ctr"/>
              <a:endParaRPr lang="zh-CN" altLang="en-US" sz="2000" b="1" kern="0" dirty="0">
                <a:solidFill>
                  <a:sysClr val="window" lastClr="FFFFFF"/>
                </a:solidFill>
                <a:latin typeface="华文新魏" pitchFamily="2" charset="-122"/>
                <a:ea typeface="华文新魏" pitchFamily="2" charset="-122"/>
              </a:endParaRPr>
            </a:p>
          </p:txBody>
        </p:sp>
        <p:grpSp>
          <p:nvGrpSpPr>
            <p:cNvPr id="33" name="组合 32">
              <a:extLst>
                <a:ext uri="{FF2B5EF4-FFF2-40B4-BE49-F238E27FC236}">
                  <a16:creationId xmlns:a16="http://schemas.microsoft.com/office/drawing/2014/main" id="{2C19CFAA-289B-433E-963B-CF80244AF141}"/>
                </a:ext>
              </a:extLst>
            </p:cNvPr>
            <p:cNvGrpSpPr/>
            <p:nvPr/>
          </p:nvGrpSpPr>
          <p:grpSpPr>
            <a:xfrm>
              <a:off x="1187624" y="4484903"/>
              <a:ext cx="7704856" cy="1809492"/>
              <a:chOff x="611560" y="5003884"/>
              <a:chExt cx="7704856" cy="1809492"/>
            </a:xfrm>
          </p:grpSpPr>
          <p:grpSp>
            <p:nvGrpSpPr>
              <p:cNvPr id="19" name="组合 18">
                <a:extLst>
                  <a:ext uri="{FF2B5EF4-FFF2-40B4-BE49-F238E27FC236}">
                    <a16:creationId xmlns:a16="http://schemas.microsoft.com/office/drawing/2014/main" id="{60BEEE2F-F34B-41D0-BB63-91BDEAA67340}"/>
                  </a:ext>
                </a:extLst>
              </p:cNvPr>
              <p:cNvGrpSpPr/>
              <p:nvPr/>
            </p:nvGrpSpPr>
            <p:grpSpPr>
              <a:xfrm>
                <a:off x="611560" y="5003885"/>
                <a:ext cx="1800000" cy="1809491"/>
                <a:chOff x="179512" y="4653137"/>
                <a:chExt cx="1800000" cy="1809491"/>
              </a:xfrm>
            </p:grpSpPr>
            <p:pic>
              <p:nvPicPr>
                <p:cNvPr id="7" name="图片 6">
                  <a:extLst>
                    <a:ext uri="{FF2B5EF4-FFF2-40B4-BE49-F238E27FC236}">
                      <a16:creationId xmlns:a16="http://schemas.microsoft.com/office/drawing/2014/main" id="{30434C2B-9E7A-4DCC-8AAD-A62B7FD73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4653137"/>
                  <a:ext cx="1800000" cy="1472727"/>
                </a:xfrm>
                <a:prstGeom prst="rect">
                  <a:avLst/>
                </a:prstGeom>
              </p:spPr>
            </p:pic>
            <p:sp>
              <p:nvSpPr>
                <p:cNvPr id="14" name="文本框 13">
                  <a:extLst>
                    <a:ext uri="{FF2B5EF4-FFF2-40B4-BE49-F238E27FC236}">
                      <a16:creationId xmlns:a16="http://schemas.microsoft.com/office/drawing/2014/main" id="{2A6237B2-B634-4681-BE47-21A08C323118}"/>
                    </a:ext>
                  </a:extLst>
                </p:cNvPr>
                <p:cNvSpPr txBox="1"/>
                <p:nvPr/>
              </p:nvSpPr>
              <p:spPr>
                <a:xfrm>
                  <a:off x="179512" y="6093296"/>
                  <a:ext cx="1800000" cy="369332"/>
                </a:xfrm>
                <a:prstGeom prst="rect">
                  <a:avLst/>
                </a:prstGeom>
                <a:noFill/>
              </p:spPr>
              <p:txBody>
                <a:bodyPr wrap="square" rtlCol="0">
                  <a:spAutoFit/>
                </a:bodyPr>
                <a:lstStyle/>
                <a:p>
                  <a:pPr algn="ctr"/>
                  <a:r>
                    <a:rPr lang="en-US" altLang="zh-CN" dirty="0"/>
                    <a:t>#1</a:t>
                  </a:r>
                  <a:endParaRPr lang="zh-CN" altLang="en-US" dirty="0"/>
                </a:p>
              </p:txBody>
            </p:sp>
          </p:grpSp>
          <p:grpSp>
            <p:nvGrpSpPr>
              <p:cNvPr id="20" name="组合 19">
                <a:extLst>
                  <a:ext uri="{FF2B5EF4-FFF2-40B4-BE49-F238E27FC236}">
                    <a16:creationId xmlns:a16="http://schemas.microsoft.com/office/drawing/2014/main" id="{293F524B-30F0-4FE7-9807-B32D389AF5BE}"/>
                  </a:ext>
                </a:extLst>
              </p:cNvPr>
              <p:cNvGrpSpPr/>
              <p:nvPr/>
            </p:nvGrpSpPr>
            <p:grpSpPr>
              <a:xfrm>
                <a:off x="2555976" y="5016401"/>
                <a:ext cx="1817872" cy="1796975"/>
                <a:chOff x="2123928" y="4665653"/>
                <a:chExt cx="1817872" cy="1796975"/>
              </a:xfrm>
            </p:grpSpPr>
            <p:pic>
              <p:nvPicPr>
                <p:cNvPr id="9" name="图片 8">
                  <a:extLst>
                    <a:ext uri="{FF2B5EF4-FFF2-40B4-BE49-F238E27FC236}">
                      <a16:creationId xmlns:a16="http://schemas.microsoft.com/office/drawing/2014/main" id="{9D40F17A-CAD7-48E1-9EC7-FED9B85C5C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800" y="4665653"/>
                  <a:ext cx="1800000" cy="1472727"/>
                </a:xfrm>
                <a:prstGeom prst="rect">
                  <a:avLst/>
                </a:prstGeom>
              </p:spPr>
            </p:pic>
            <p:sp>
              <p:nvSpPr>
                <p:cNvPr id="15" name="文本框 14">
                  <a:extLst>
                    <a:ext uri="{FF2B5EF4-FFF2-40B4-BE49-F238E27FC236}">
                      <a16:creationId xmlns:a16="http://schemas.microsoft.com/office/drawing/2014/main" id="{DB9D02F1-34A9-4BF2-9905-D3BD4D599522}"/>
                    </a:ext>
                  </a:extLst>
                </p:cNvPr>
                <p:cNvSpPr txBox="1"/>
                <p:nvPr/>
              </p:nvSpPr>
              <p:spPr>
                <a:xfrm>
                  <a:off x="2123928" y="6093296"/>
                  <a:ext cx="1800000" cy="369332"/>
                </a:xfrm>
                <a:prstGeom prst="rect">
                  <a:avLst/>
                </a:prstGeom>
                <a:noFill/>
              </p:spPr>
              <p:txBody>
                <a:bodyPr wrap="square" rtlCol="0">
                  <a:spAutoFit/>
                </a:bodyPr>
                <a:lstStyle/>
                <a:p>
                  <a:pPr algn="ctr"/>
                  <a:r>
                    <a:rPr lang="en-US" altLang="zh-CN" dirty="0"/>
                    <a:t>#10</a:t>
                  </a:r>
                  <a:endParaRPr lang="zh-CN" altLang="en-US" dirty="0"/>
                </a:p>
              </p:txBody>
            </p:sp>
          </p:grpSp>
          <p:grpSp>
            <p:nvGrpSpPr>
              <p:cNvPr id="21" name="组合 20">
                <a:extLst>
                  <a:ext uri="{FF2B5EF4-FFF2-40B4-BE49-F238E27FC236}">
                    <a16:creationId xmlns:a16="http://schemas.microsoft.com/office/drawing/2014/main" id="{78C1C467-78A6-494D-82BB-76A0959FCD7D}"/>
                  </a:ext>
                </a:extLst>
              </p:cNvPr>
              <p:cNvGrpSpPr/>
              <p:nvPr/>
            </p:nvGrpSpPr>
            <p:grpSpPr>
              <a:xfrm>
                <a:off x="4536136" y="5016401"/>
                <a:ext cx="1836064" cy="1796975"/>
                <a:chOff x="4104088" y="4665653"/>
                <a:chExt cx="1836064" cy="1796975"/>
              </a:xfrm>
            </p:grpSpPr>
            <p:pic>
              <p:nvPicPr>
                <p:cNvPr id="11" name="图片 10">
                  <a:extLst>
                    <a:ext uri="{FF2B5EF4-FFF2-40B4-BE49-F238E27FC236}">
                      <a16:creationId xmlns:a16="http://schemas.microsoft.com/office/drawing/2014/main" id="{A0EEA0F4-E203-4356-AAE9-FBEEF06276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4088" y="4665653"/>
                  <a:ext cx="1800000" cy="1472727"/>
                </a:xfrm>
                <a:prstGeom prst="rect">
                  <a:avLst/>
                </a:prstGeom>
              </p:spPr>
            </p:pic>
            <p:sp>
              <p:nvSpPr>
                <p:cNvPr id="16" name="文本框 15">
                  <a:extLst>
                    <a:ext uri="{FF2B5EF4-FFF2-40B4-BE49-F238E27FC236}">
                      <a16:creationId xmlns:a16="http://schemas.microsoft.com/office/drawing/2014/main" id="{8875B88B-F0E6-4969-9BDC-DA494DCEDE8A}"/>
                    </a:ext>
                  </a:extLst>
                </p:cNvPr>
                <p:cNvSpPr txBox="1"/>
                <p:nvPr/>
              </p:nvSpPr>
              <p:spPr>
                <a:xfrm>
                  <a:off x="4140152" y="6093296"/>
                  <a:ext cx="1800000" cy="369332"/>
                </a:xfrm>
                <a:prstGeom prst="rect">
                  <a:avLst/>
                </a:prstGeom>
                <a:noFill/>
              </p:spPr>
              <p:txBody>
                <a:bodyPr wrap="square" rtlCol="0">
                  <a:spAutoFit/>
                </a:bodyPr>
                <a:lstStyle/>
                <a:p>
                  <a:pPr algn="ctr"/>
                  <a:r>
                    <a:rPr lang="en-US" altLang="zh-CN" dirty="0"/>
                    <a:t>#20</a:t>
                  </a:r>
                  <a:endParaRPr lang="zh-CN" altLang="en-US" dirty="0"/>
                </a:p>
              </p:txBody>
            </p:sp>
          </p:grpSp>
          <p:grpSp>
            <p:nvGrpSpPr>
              <p:cNvPr id="22" name="组合 21">
                <a:extLst>
                  <a:ext uri="{FF2B5EF4-FFF2-40B4-BE49-F238E27FC236}">
                    <a16:creationId xmlns:a16="http://schemas.microsoft.com/office/drawing/2014/main" id="{DFBD8FA0-E06F-4B76-A477-B3684B0BDBAD}"/>
                  </a:ext>
                </a:extLst>
              </p:cNvPr>
              <p:cNvGrpSpPr/>
              <p:nvPr/>
            </p:nvGrpSpPr>
            <p:grpSpPr>
              <a:xfrm>
                <a:off x="6491528" y="5003884"/>
                <a:ext cx="1824888" cy="1809492"/>
                <a:chOff x="6059480" y="4653136"/>
                <a:chExt cx="1824888" cy="1809492"/>
              </a:xfrm>
            </p:grpSpPr>
            <p:pic>
              <p:nvPicPr>
                <p:cNvPr id="13" name="图片 12">
                  <a:extLst>
                    <a:ext uri="{FF2B5EF4-FFF2-40B4-BE49-F238E27FC236}">
                      <a16:creationId xmlns:a16="http://schemas.microsoft.com/office/drawing/2014/main" id="{8CDB64BA-52FD-47AD-822D-7E2B9986A3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9480" y="4653136"/>
                  <a:ext cx="1800000" cy="1472727"/>
                </a:xfrm>
                <a:prstGeom prst="rect">
                  <a:avLst/>
                </a:prstGeom>
              </p:spPr>
            </p:pic>
            <p:sp>
              <p:nvSpPr>
                <p:cNvPr id="17" name="文本框 16">
                  <a:extLst>
                    <a:ext uri="{FF2B5EF4-FFF2-40B4-BE49-F238E27FC236}">
                      <a16:creationId xmlns:a16="http://schemas.microsoft.com/office/drawing/2014/main" id="{38E2A860-347E-448B-AABC-1B8883E8C96A}"/>
                    </a:ext>
                  </a:extLst>
                </p:cNvPr>
                <p:cNvSpPr txBox="1"/>
                <p:nvPr/>
              </p:nvSpPr>
              <p:spPr>
                <a:xfrm>
                  <a:off x="6084368" y="6093296"/>
                  <a:ext cx="1800000" cy="369332"/>
                </a:xfrm>
                <a:prstGeom prst="rect">
                  <a:avLst/>
                </a:prstGeom>
                <a:noFill/>
              </p:spPr>
              <p:txBody>
                <a:bodyPr wrap="square" rtlCol="0">
                  <a:spAutoFit/>
                </a:bodyPr>
                <a:lstStyle/>
                <a:p>
                  <a:pPr algn="ctr"/>
                  <a:r>
                    <a:rPr lang="en-US" altLang="zh-CN" dirty="0"/>
                    <a:t>#70</a:t>
                  </a:r>
                  <a:endParaRPr lang="zh-CN" altLang="en-US" dirty="0"/>
                </a:p>
              </p:txBody>
            </p:sp>
          </p:grpSp>
          <p:sp>
            <p:nvSpPr>
              <p:cNvPr id="23" name="矩形 22">
                <a:extLst>
                  <a:ext uri="{FF2B5EF4-FFF2-40B4-BE49-F238E27FC236}">
                    <a16:creationId xmlns:a16="http://schemas.microsoft.com/office/drawing/2014/main" id="{BECFF365-450F-4E04-B75B-5FB0AD69F07C}"/>
                  </a:ext>
                </a:extLst>
              </p:cNvPr>
              <p:cNvSpPr/>
              <p:nvPr/>
            </p:nvSpPr>
            <p:spPr>
              <a:xfrm>
                <a:off x="1081100" y="5363924"/>
                <a:ext cx="178532" cy="360040"/>
              </a:xfrm>
              <a:prstGeom prst="rect">
                <a:avLst/>
              </a:prstGeom>
              <a:grpFill/>
              <a:ln w="28575">
                <a:solidFill>
                  <a:srgbClr val="FFFF00"/>
                </a:solidFill>
              </a:ln>
              <a:effectLst>
                <a:outerShdw blurRad="40000" dist="23000" dir="5400000" rotWithShape="0">
                  <a:srgbClr val="000000">
                    <a:alpha val="35000"/>
                  </a:srgbClr>
                </a:outerShdw>
              </a:effectLst>
              <a:sp3d prstMaterial="plastic">
                <a:bevelT w="120900" h="88900"/>
                <a:bevelB w="88900" h="31750" prst="angle"/>
              </a:sp3d>
            </p:spPr>
            <p:txBody>
              <a:bodyPr rtlCol="0" anchor="ctr"/>
              <a:lstStyle/>
              <a:p>
                <a:pPr algn="ctr"/>
                <a:endParaRPr lang="zh-CN" altLang="en-US" sz="2000" b="1" kern="0" dirty="0">
                  <a:solidFill>
                    <a:sysClr val="window" lastClr="FFFFFF"/>
                  </a:solidFill>
                  <a:latin typeface="华文新魏" pitchFamily="2" charset="-122"/>
                  <a:ea typeface="华文新魏" pitchFamily="2" charset="-122"/>
                </a:endParaRPr>
              </a:p>
            </p:txBody>
          </p:sp>
          <p:sp>
            <p:nvSpPr>
              <p:cNvPr id="24" name="矩形 23">
                <a:extLst>
                  <a:ext uri="{FF2B5EF4-FFF2-40B4-BE49-F238E27FC236}">
                    <a16:creationId xmlns:a16="http://schemas.microsoft.com/office/drawing/2014/main" id="{F53E819C-7BB8-40B6-BB68-9F2B9E643DB0}"/>
                  </a:ext>
                </a:extLst>
              </p:cNvPr>
              <p:cNvSpPr/>
              <p:nvPr/>
            </p:nvSpPr>
            <p:spPr>
              <a:xfrm>
                <a:off x="3097324" y="5363924"/>
                <a:ext cx="178532" cy="360040"/>
              </a:xfrm>
              <a:prstGeom prst="rect">
                <a:avLst/>
              </a:prstGeom>
              <a:grpFill/>
              <a:ln w="28575">
                <a:solidFill>
                  <a:srgbClr val="FFFF00"/>
                </a:solidFill>
              </a:ln>
              <a:effectLst>
                <a:outerShdw blurRad="40000" dist="23000" dir="5400000" rotWithShape="0">
                  <a:srgbClr val="000000">
                    <a:alpha val="35000"/>
                  </a:srgbClr>
                </a:outerShdw>
              </a:effectLst>
              <a:sp3d prstMaterial="plastic">
                <a:bevelT w="120900" h="88900"/>
                <a:bevelB w="88900" h="31750" prst="angle"/>
              </a:sp3d>
            </p:spPr>
            <p:txBody>
              <a:bodyPr rtlCol="0" anchor="ctr"/>
              <a:lstStyle/>
              <a:p>
                <a:pPr algn="ctr"/>
                <a:endParaRPr lang="zh-CN" altLang="en-US" sz="2000" b="1" kern="0" dirty="0">
                  <a:solidFill>
                    <a:sysClr val="window" lastClr="FFFFFF"/>
                  </a:solidFill>
                  <a:latin typeface="华文新魏" pitchFamily="2" charset="-122"/>
                  <a:ea typeface="华文新魏" pitchFamily="2" charset="-122"/>
                </a:endParaRPr>
              </a:p>
            </p:txBody>
          </p:sp>
          <p:sp>
            <p:nvSpPr>
              <p:cNvPr id="25" name="矩形 24">
                <a:extLst>
                  <a:ext uri="{FF2B5EF4-FFF2-40B4-BE49-F238E27FC236}">
                    <a16:creationId xmlns:a16="http://schemas.microsoft.com/office/drawing/2014/main" id="{CFEA0BB5-4319-45F9-B6FE-930CB1DDE2B3}"/>
                  </a:ext>
                </a:extLst>
              </p:cNvPr>
              <p:cNvSpPr/>
              <p:nvPr/>
            </p:nvSpPr>
            <p:spPr>
              <a:xfrm>
                <a:off x="5185556" y="5435932"/>
                <a:ext cx="178532" cy="360040"/>
              </a:xfrm>
              <a:prstGeom prst="rect">
                <a:avLst/>
              </a:prstGeom>
              <a:grpFill/>
              <a:ln w="28575">
                <a:solidFill>
                  <a:srgbClr val="FFFF00"/>
                </a:solidFill>
              </a:ln>
              <a:effectLst>
                <a:outerShdw blurRad="40000" dist="23000" dir="5400000" rotWithShape="0">
                  <a:srgbClr val="000000">
                    <a:alpha val="35000"/>
                  </a:srgbClr>
                </a:outerShdw>
              </a:effectLst>
              <a:sp3d prstMaterial="plastic">
                <a:bevelT w="120900" h="88900"/>
                <a:bevelB w="88900" h="31750" prst="angle"/>
              </a:sp3d>
            </p:spPr>
            <p:txBody>
              <a:bodyPr rtlCol="0" anchor="ctr"/>
              <a:lstStyle/>
              <a:p>
                <a:pPr algn="ctr"/>
                <a:endParaRPr lang="zh-CN" altLang="en-US" sz="2000" b="1" kern="0" dirty="0">
                  <a:solidFill>
                    <a:sysClr val="window" lastClr="FFFFFF"/>
                  </a:solidFill>
                  <a:latin typeface="华文新魏" pitchFamily="2" charset="-122"/>
                  <a:ea typeface="华文新魏" pitchFamily="2" charset="-122"/>
                </a:endParaRPr>
              </a:p>
            </p:txBody>
          </p:sp>
          <p:sp>
            <p:nvSpPr>
              <p:cNvPr id="26" name="矩形 25">
                <a:extLst>
                  <a:ext uri="{FF2B5EF4-FFF2-40B4-BE49-F238E27FC236}">
                    <a16:creationId xmlns:a16="http://schemas.microsoft.com/office/drawing/2014/main" id="{987728B7-CD14-468A-B5D4-4B6AC696590E}"/>
                  </a:ext>
                </a:extLst>
              </p:cNvPr>
              <p:cNvSpPr/>
              <p:nvPr/>
            </p:nvSpPr>
            <p:spPr>
              <a:xfrm>
                <a:off x="7524328" y="5363924"/>
                <a:ext cx="178532" cy="360040"/>
              </a:xfrm>
              <a:prstGeom prst="rect">
                <a:avLst/>
              </a:prstGeom>
              <a:grpFill/>
              <a:ln w="28575">
                <a:solidFill>
                  <a:srgbClr val="FFFF00"/>
                </a:solidFill>
              </a:ln>
              <a:effectLst>
                <a:outerShdw blurRad="40000" dist="23000" dir="5400000" rotWithShape="0">
                  <a:srgbClr val="000000">
                    <a:alpha val="35000"/>
                  </a:srgbClr>
                </a:outerShdw>
              </a:effectLst>
              <a:sp3d prstMaterial="plastic">
                <a:bevelT w="120900" h="88900"/>
                <a:bevelB w="88900" h="31750" prst="angle"/>
              </a:sp3d>
            </p:spPr>
            <p:txBody>
              <a:bodyPr rtlCol="0" anchor="ctr"/>
              <a:lstStyle/>
              <a:p>
                <a:pPr algn="ctr"/>
                <a:endParaRPr lang="zh-CN" altLang="en-US" sz="2000" b="1" kern="0" dirty="0">
                  <a:solidFill>
                    <a:sysClr val="window" lastClr="FFFFFF"/>
                  </a:solidFill>
                  <a:latin typeface="华文新魏" pitchFamily="2" charset="-122"/>
                  <a:ea typeface="华文新魏" pitchFamily="2" charset="-122"/>
                </a:endParaRPr>
              </a:p>
            </p:txBody>
          </p:sp>
        </p:grpSp>
        <p:grpSp>
          <p:nvGrpSpPr>
            <p:cNvPr id="31" name="组合 30">
              <a:extLst>
                <a:ext uri="{FF2B5EF4-FFF2-40B4-BE49-F238E27FC236}">
                  <a16:creationId xmlns:a16="http://schemas.microsoft.com/office/drawing/2014/main" id="{C350A0F1-778B-440C-BD58-BE4CFFFF164E}"/>
                </a:ext>
              </a:extLst>
            </p:cNvPr>
            <p:cNvGrpSpPr/>
            <p:nvPr/>
          </p:nvGrpSpPr>
          <p:grpSpPr>
            <a:xfrm>
              <a:off x="2087624" y="3024590"/>
              <a:ext cx="5673510" cy="1124490"/>
              <a:chOff x="1122802" y="1581696"/>
              <a:chExt cx="5673510" cy="1124490"/>
            </a:xfrm>
          </p:grpSpPr>
          <p:pic>
            <p:nvPicPr>
              <p:cNvPr id="27" name="图片 26">
                <a:extLst>
                  <a:ext uri="{FF2B5EF4-FFF2-40B4-BE49-F238E27FC236}">
                    <a16:creationId xmlns:a16="http://schemas.microsoft.com/office/drawing/2014/main" id="{4888B63E-4448-4F7D-B556-2947C628B941}"/>
                  </a:ext>
                </a:extLst>
              </p:cNvPr>
              <p:cNvPicPr>
                <a:picLocks noChangeAspect="1"/>
              </p:cNvPicPr>
              <p:nvPr/>
            </p:nvPicPr>
            <p:blipFill>
              <a:blip r:embed="rId7"/>
              <a:stretch>
                <a:fillRect/>
              </a:stretch>
            </p:blipFill>
            <p:spPr>
              <a:xfrm>
                <a:off x="1122802" y="1581696"/>
                <a:ext cx="2379990" cy="1124490"/>
              </a:xfrm>
              <a:prstGeom prst="rect">
                <a:avLst/>
              </a:prstGeom>
            </p:spPr>
          </p:pic>
          <p:pic>
            <p:nvPicPr>
              <p:cNvPr id="28" name="图片 27">
                <a:extLst>
                  <a:ext uri="{FF2B5EF4-FFF2-40B4-BE49-F238E27FC236}">
                    <a16:creationId xmlns:a16="http://schemas.microsoft.com/office/drawing/2014/main" id="{D2019612-594A-4E94-865D-90B30607D8C5}"/>
                  </a:ext>
                </a:extLst>
              </p:cNvPr>
              <p:cNvPicPr>
                <a:picLocks noChangeAspect="1"/>
              </p:cNvPicPr>
              <p:nvPr/>
            </p:nvPicPr>
            <p:blipFill>
              <a:blip r:embed="rId8"/>
              <a:stretch>
                <a:fillRect/>
              </a:stretch>
            </p:blipFill>
            <p:spPr>
              <a:xfrm>
                <a:off x="3574800" y="1581696"/>
                <a:ext cx="3221512" cy="1124490"/>
              </a:xfrm>
              <a:prstGeom prst="rect">
                <a:avLst/>
              </a:prstGeom>
            </p:spPr>
          </p:pic>
        </p:grpSp>
      </p:grpSp>
    </p:spTree>
    <p:extLst>
      <p:ext uri="{BB962C8B-B14F-4D97-AF65-F5344CB8AC3E}">
        <p14:creationId xmlns:p14="http://schemas.microsoft.com/office/powerpoint/2010/main" val="18532167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2D857F-9852-4DF5-8129-E0CF56ADDB62}"/>
              </a:ext>
            </a:extLst>
          </p:cNvPr>
          <p:cNvSpPr>
            <a:spLocks noGrp="1"/>
          </p:cNvSpPr>
          <p:nvPr>
            <p:ph type="title"/>
          </p:nvPr>
        </p:nvSpPr>
        <p:spPr/>
        <p:txBody>
          <a:bodyPr/>
          <a:lstStyle/>
          <a:p>
            <a:r>
              <a:rPr lang="en-US" altLang="zh-CN" dirty="0"/>
              <a:t>SO-DLT</a:t>
            </a:r>
            <a:endParaRPr lang="zh-CN" altLang="en-US" dirty="0"/>
          </a:p>
        </p:txBody>
      </p:sp>
      <p:sp>
        <p:nvSpPr>
          <p:cNvPr id="3" name="内容占位符 2">
            <a:extLst>
              <a:ext uri="{FF2B5EF4-FFF2-40B4-BE49-F238E27FC236}">
                <a16:creationId xmlns:a16="http://schemas.microsoft.com/office/drawing/2014/main" id="{D75B5CE2-DD42-474D-9850-2277FFD2BAA9}"/>
              </a:ext>
            </a:extLst>
          </p:cNvPr>
          <p:cNvSpPr>
            <a:spLocks noGrp="1"/>
          </p:cNvSpPr>
          <p:nvPr>
            <p:ph idx="1"/>
          </p:nvPr>
        </p:nvSpPr>
        <p:spPr>
          <a:xfrm>
            <a:off x="395536" y="980728"/>
            <a:ext cx="8434139" cy="5112568"/>
          </a:xfrm>
        </p:spPr>
        <p:txBody>
          <a:bodyPr/>
          <a:lstStyle/>
          <a:p>
            <a:r>
              <a:rPr lang="en-US" altLang="zh-CN" sz="2400" dirty="0"/>
              <a:t>CNNL——updating for long-term appearance</a:t>
            </a:r>
          </a:p>
          <a:p>
            <a:endParaRPr lang="en-US" altLang="zh-CN" sz="2400" dirty="0"/>
          </a:p>
          <a:p>
            <a:endParaRPr lang="en-US" altLang="zh-CN" sz="2400" dirty="0"/>
          </a:p>
          <a:p>
            <a:r>
              <a:rPr lang="en-US" altLang="zh-CN" sz="2400" dirty="0"/>
              <a:t>CNNS——updating for short-term appearance</a:t>
            </a:r>
            <a:endParaRPr lang="zh-CN" altLang="en-US" sz="2400" dirty="0"/>
          </a:p>
        </p:txBody>
      </p:sp>
      <p:pic>
        <p:nvPicPr>
          <p:cNvPr id="4" name="图片 3">
            <a:extLst>
              <a:ext uri="{FF2B5EF4-FFF2-40B4-BE49-F238E27FC236}">
                <a16:creationId xmlns:a16="http://schemas.microsoft.com/office/drawing/2014/main" id="{9D202611-343E-4160-B573-4E5947D02A36}"/>
              </a:ext>
            </a:extLst>
          </p:cNvPr>
          <p:cNvPicPr>
            <a:picLocks noChangeAspect="1"/>
          </p:cNvPicPr>
          <p:nvPr/>
        </p:nvPicPr>
        <p:blipFill>
          <a:blip r:embed="rId2"/>
          <a:stretch>
            <a:fillRect/>
          </a:stretch>
        </p:blipFill>
        <p:spPr>
          <a:xfrm>
            <a:off x="636550" y="4066166"/>
            <a:ext cx="7823882" cy="2603193"/>
          </a:xfrm>
          <a:prstGeom prst="rect">
            <a:avLst/>
          </a:prstGeom>
        </p:spPr>
      </p:pic>
      <p:pic>
        <p:nvPicPr>
          <p:cNvPr id="6" name="图片 5">
            <a:extLst>
              <a:ext uri="{FF2B5EF4-FFF2-40B4-BE49-F238E27FC236}">
                <a16:creationId xmlns:a16="http://schemas.microsoft.com/office/drawing/2014/main" id="{63EA9A27-D302-4F5D-963C-605B38CFC7C0}"/>
              </a:ext>
            </a:extLst>
          </p:cNvPr>
          <p:cNvPicPr>
            <a:picLocks noChangeAspect="1"/>
          </p:cNvPicPr>
          <p:nvPr/>
        </p:nvPicPr>
        <p:blipFill>
          <a:blip r:embed="rId3"/>
          <a:stretch>
            <a:fillRect/>
          </a:stretch>
        </p:blipFill>
        <p:spPr>
          <a:xfrm>
            <a:off x="2627784" y="1509195"/>
            <a:ext cx="3421096" cy="983701"/>
          </a:xfrm>
          <a:prstGeom prst="rect">
            <a:avLst/>
          </a:prstGeom>
        </p:spPr>
      </p:pic>
      <p:pic>
        <p:nvPicPr>
          <p:cNvPr id="7" name="图片 6">
            <a:extLst>
              <a:ext uri="{FF2B5EF4-FFF2-40B4-BE49-F238E27FC236}">
                <a16:creationId xmlns:a16="http://schemas.microsoft.com/office/drawing/2014/main" id="{FD477A83-C379-4E97-BA27-32134FB59B24}"/>
              </a:ext>
            </a:extLst>
          </p:cNvPr>
          <p:cNvPicPr>
            <a:picLocks noChangeAspect="1"/>
          </p:cNvPicPr>
          <p:nvPr/>
        </p:nvPicPr>
        <p:blipFill>
          <a:blip r:embed="rId4"/>
          <a:stretch>
            <a:fillRect/>
          </a:stretch>
        </p:blipFill>
        <p:spPr>
          <a:xfrm>
            <a:off x="2771800" y="3201702"/>
            <a:ext cx="1944216" cy="934923"/>
          </a:xfrm>
          <a:prstGeom prst="rect">
            <a:avLst/>
          </a:prstGeom>
        </p:spPr>
      </p:pic>
    </p:spTree>
    <p:extLst>
      <p:ext uri="{BB962C8B-B14F-4D97-AF65-F5344CB8AC3E}">
        <p14:creationId xmlns:p14="http://schemas.microsoft.com/office/powerpoint/2010/main" val="163604226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C311A-246D-4DB8-B4CE-D1403BE8FC37}"/>
              </a:ext>
            </a:extLst>
          </p:cNvPr>
          <p:cNvSpPr>
            <a:spLocks noGrp="1"/>
          </p:cNvSpPr>
          <p:nvPr>
            <p:ph type="title"/>
          </p:nvPr>
        </p:nvSpPr>
        <p:spPr/>
        <p:txBody>
          <a:bodyPr/>
          <a:lstStyle/>
          <a:p>
            <a:r>
              <a:rPr lang="en-US" altLang="zh-CN" dirty="0"/>
              <a:t>FCNT</a:t>
            </a:r>
            <a:endParaRPr lang="zh-CN" altLang="en-US" dirty="0"/>
          </a:p>
        </p:txBody>
      </p:sp>
      <p:sp>
        <p:nvSpPr>
          <p:cNvPr id="3" name="内容占位符 2">
            <a:extLst>
              <a:ext uri="{FF2B5EF4-FFF2-40B4-BE49-F238E27FC236}">
                <a16:creationId xmlns:a16="http://schemas.microsoft.com/office/drawing/2014/main" id="{AD0EE7AA-224F-4CF5-998C-4B25A88476E8}"/>
              </a:ext>
            </a:extLst>
          </p:cNvPr>
          <p:cNvSpPr>
            <a:spLocks noGrp="1"/>
          </p:cNvSpPr>
          <p:nvPr>
            <p:ph idx="1"/>
          </p:nvPr>
        </p:nvSpPr>
        <p:spPr>
          <a:xfrm>
            <a:off x="323528" y="1124744"/>
            <a:ext cx="8568952" cy="5112568"/>
          </a:xfrm>
        </p:spPr>
        <p:txBody>
          <a:bodyPr/>
          <a:lstStyle/>
          <a:p>
            <a:r>
              <a:rPr lang="zh-CN" altLang="en-US" sz="2400" b="1" dirty="0">
                <a:solidFill>
                  <a:srgbClr val="0000FF"/>
                </a:solidFill>
              </a:rPr>
              <a:t>动机：</a:t>
            </a:r>
            <a:r>
              <a:rPr lang="zh-CN" altLang="en-US" sz="2400" dirty="0"/>
              <a:t>不同的卷积层会从不同的角度来刻画目标</a:t>
            </a:r>
            <a:endParaRPr lang="en-US" altLang="zh-CN" sz="2400" dirty="0"/>
          </a:p>
          <a:p>
            <a:r>
              <a:rPr lang="zh-CN" altLang="en-US" sz="2400" b="1" dirty="0">
                <a:solidFill>
                  <a:srgbClr val="0000FF"/>
                </a:solidFill>
              </a:rPr>
              <a:t>实现：</a:t>
            </a:r>
            <a:r>
              <a:rPr lang="en-US" altLang="zh-CN" sz="2400" dirty="0"/>
              <a:t>Gnet</a:t>
            </a:r>
            <a:r>
              <a:rPr lang="zh-CN" altLang="en-US" sz="2400" dirty="0"/>
              <a:t>和</a:t>
            </a:r>
            <a:r>
              <a:rPr lang="en-US" altLang="zh-CN" sz="2400" dirty="0" err="1"/>
              <a:t>Snet</a:t>
            </a:r>
            <a:r>
              <a:rPr lang="zh-CN" altLang="en-US" sz="2400" dirty="0"/>
              <a:t>两层卷积网络，各自产生一个前景</a:t>
            </a:r>
            <a:r>
              <a:rPr lang="en-US" altLang="zh-CN" sz="2400" dirty="0"/>
              <a:t>heat map</a:t>
            </a:r>
          </a:p>
          <a:p>
            <a:pPr marL="912813" lvl="1" indent="-457200">
              <a:buFont typeface="+mj-ea"/>
              <a:buAutoNum type="circleNumDbPlain"/>
            </a:pPr>
            <a:r>
              <a:rPr lang="zh-CN" altLang="en-US" sz="2000" dirty="0"/>
              <a:t>利用</a:t>
            </a:r>
            <a:r>
              <a:rPr lang="en-US" altLang="zh-CN" sz="2000" dirty="0"/>
              <a:t>GNet</a:t>
            </a:r>
            <a:r>
              <a:rPr lang="zh-CN" altLang="en-US" sz="2000" dirty="0"/>
              <a:t>的</a:t>
            </a:r>
            <a:r>
              <a:rPr lang="en-US" altLang="zh-CN" sz="2000" dirty="0"/>
              <a:t>heat map</a:t>
            </a:r>
            <a:r>
              <a:rPr lang="zh-CN" altLang="en-US" sz="2000" dirty="0"/>
              <a:t>作为目标候选 </a:t>
            </a:r>
            <a:endParaRPr lang="en-US" altLang="zh-CN" sz="2000" dirty="0"/>
          </a:p>
          <a:p>
            <a:pPr marL="912813" lvl="1" indent="-457200">
              <a:buFont typeface="+mj-ea"/>
              <a:buAutoNum type="circleNumDbPlain"/>
            </a:pPr>
            <a:r>
              <a:rPr lang="zh-CN" altLang="en-US" sz="2000" dirty="0"/>
              <a:t>利用</a:t>
            </a:r>
            <a:r>
              <a:rPr lang="en-US" altLang="zh-CN" sz="2000" dirty="0" err="1"/>
              <a:t>SNet</a:t>
            </a:r>
            <a:r>
              <a:rPr lang="zh-CN" altLang="en-US" sz="2000" dirty="0"/>
              <a:t>计算在目标候选区域外出现相似目标的概率</a:t>
            </a:r>
            <a:r>
              <a:rPr lang="en-US" altLang="zh-CN" sz="2000" dirty="0"/>
              <a:t>P</a:t>
            </a:r>
            <a:r>
              <a:rPr lang="zh-CN" altLang="en-US" sz="2000" dirty="0"/>
              <a:t>，若</a:t>
            </a:r>
            <a:r>
              <a:rPr lang="en-US" altLang="zh-CN" sz="2000" dirty="0"/>
              <a:t>P&gt;0.2</a:t>
            </a:r>
            <a:r>
              <a:rPr lang="zh-CN" altLang="en-US" sz="2000" dirty="0"/>
              <a:t>定义为出现，则进一步利用</a:t>
            </a:r>
            <a:r>
              <a:rPr lang="en-US" altLang="zh-CN" sz="2000" dirty="0" err="1"/>
              <a:t>SNet</a:t>
            </a:r>
            <a:r>
              <a:rPr lang="zh-CN" altLang="en-US" sz="2000" dirty="0"/>
              <a:t>定位目标；否则</a:t>
            </a:r>
            <a:r>
              <a:rPr lang="en-US" altLang="zh-CN" sz="2000" dirty="0"/>
              <a:t>GNet</a:t>
            </a:r>
            <a:r>
              <a:rPr lang="zh-CN" altLang="en-US" sz="2000" dirty="0"/>
              <a:t>的结果则为最终结果。</a:t>
            </a:r>
            <a:endParaRPr lang="en-US" altLang="zh-CN" sz="2000" dirty="0"/>
          </a:p>
          <a:p>
            <a:pPr marL="912813" lvl="1" indent="-457200">
              <a:buFont typeface="+mj-ea"/>
              <a:buAutoNum type="circleNumDbPlain"/>
            </a:pPr>
            <a:r>
              <a:rPr lang="zh-CN" altLang="en-US" sz="2000" dirty="0"/>
              <a:t>最后根据一个干扰性判别器，选择其中的一个 </a:t>
            </a:r>
            <a:r>
              <a:rPr lang="en-US" altLang="zh-CN" sz="2000" dirty="0"/>
              <a:t>heap map </a:t>
            </a:r>
            <a:r>
              <a:rPr lang="zh-CN" altLang="en-US" sz="2000" dirty="0"/>
              <a:t>作为最终的输出</a:t>
            </a:r>
            <a:endParaRPr lang="en-US" altLang="zh-CN" sz="2000" dirty="0"/>
          </a:p>
        </p:txBody>
      </p:sp>
      <p:pic>
        <p:nvPicPr>
          <p:cNvPr id="4" name="图片 3">
            <a:extLst>
              <a:ext uri="{FF2B5EF4-FFF2-40B4-BE49-F238E27FC236}">
                <a16:creationId xmlns:a16="http://schemas.microsoft.com/office/drawing/2014/main" id="{9893F664-807F-4BCF-9096-3ADF5018095F}"/>
              </a:ext>
            </a:extLst>
          </p:cNvPr>
          <p:cNvPicPr>
            <a:picLocks noChangeAspect="1"/>
          </p:cNvPicPr>
          <p:nvPr/>
        </p:nvPicPr>
        <p:blipFill>
          <a:blip r:embed="rId3"/>
          <a:stretch>
            <a:fillRect/>
          </a:stretch>
        </p:blipFill>
        <p:spPr>
          <a:xfrm>
            <a:off x="644759" y="4437112"/>
            <a:ext cx="7782476" cy="2196388"/>
          </a:xfrm>
          <a:prstGeom prst="rect">
            <a:avLst/>
          </a:prstGeom>
        </p:spPr>
      </p:pic>
    </p:spTree>
    <p:extLst>
      <p:ext uri="{BB962C8B-B14F-4D97-AF65-F5344CB8AC3E}">
        <p14:creationId xmlns:p14="http://schemas.microsoft.com/office/powerpoint/2010/main" val="37745710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85001B-6BF1-4057-8E78-5751DF26D4A4}"/>
              </a:ext>
            </a:extLst>
          </p:cNvPr>
          <p:cNvSpPr>
            <a:spLocks noGrp="1"/>
          </p:cNvSpPr>
          <p:nvPr>
            <p:ph type="title"/>
          </p:nvPr>
        </p:nvSpPr>
        <p:spPr/>
        <p:txBody>
          <a:bodyPr/>
          <a:lstStyle/>
          <a:p>
            <a:r>
              <a:rPr lang="en-US" altLang="zh-CN" dirty="0"/>
              <a:t>HCFT</a:t>
            </a:r>
            <a:endParaRPr lang="zh-CN" altLang="en-US" dirty="0"/>
          </a:p>
        </p:txBody>
      </p:sp>
      <p:sp>
        <p:nvSpPr>
          <p:cNvPr id="3" name="内容占位符 2">
            <a:extLst>
              <a:ext uri="{FF2B5EF4-FFF2-40B4-BE49-F238E27FC236}">
                <a16:creationId xmlns:a16="http://schemas.microsoft.com/office/drawing/2014/main" id="{973980DB-6FF0-435C-A158-36A9077C03BF}"/>
              </a:ext>
            </a:extLst>
          </p:cNvPr>
          <p:cNvSpPr>
            <a:spLocks noGrp="1"/>
          </p:cNvSpPr>
          <p:nvPr>
            <p:ph idx="1"/>
          </p:nvPr>
        </p:nvSpPr>
        <p:spPr>
          <a:xfrm>
            <a:off x="395536" y="908720"/>
            <a:ext cx="8434139" cy="5112568"/>
          </a:xfrm>
        </p:spPr>
        <p:txBody>
          <a:bodyPr/>
          <a:lstStyle/>
          <a:p>
            <a:r>
              <a:rPr lang="zh-CN" altLang="en-US" sz="2400" b="1" dirty="0">
                <a:solidFill>
                  <a:srgbClr val="0000FF"/>
                </a:solidFill>
              </a:rPr>
              <a:t>动机：</a:t>
            </a:r>
            <a:r>
              <a:rPr lang="zh-CN" altLang="en-US" sz="2400" dirty="0"/>
              <a:t>低层特征有较高的分辨率能够对目标进行精准的定位，高层特征包含更多的语义信息，能够处理较大的目标变化和防止跟踪器漂移，能够对目标进行范围定位。</a:t>
            </a:r>
            <a:endParaRPr lang="en-US" altLang="zh-CN" sz="2400" dirty="0"/>
          </a:p>
          <a:p>
            <a:r>
              <a:rPr lang="zh-CN" altLang="en-US" sz="2400" b="1" dirty="0">
                <a:solidFill>
                  <a:srgbClr val="0000FF"/>
                </a:solidFill>
              </a:rPr>
              <a:t>实现：</a:t>
            </a:r>
            <a:r>
              <a:rPr lang="en-US" altLang="zh-CN" sz="2400" dirty="0"/>
              <a:t>VGG-19 + </a:t>
            </a:r>
            <a:r>
              <a:rPr lang="zh-CN" altLang="en-US" sz="2400" dirty="0"/>
              <a:t>相关滤波器</a:t>
            </a:r>
          </a:p>
        </p:txBody>
      </p:sp>
      <p:sp>
        <p:nvSpPr>
          <p:cNvPr id="4" name="矩形 3">
            <a:extLst>
              <a:ext uri="{FF2B5EF4-FFF2-40B4-BE49-F238E27FC236}">
                <a16:creationId xmlns:a16="http://schemas.microsoft.com/office/drawing/2014/main" id="{74E81600-D0FF-4310-9ECC-4262AA5011C5}"/>
              </a:ext>
            </a:extLst>
          </p:cNvPr>
          <p:cNvSpPr/>
          <p:nvPr/>
        </p:nvSpPr>
        <p:spPr>
          <a:xfrm>
            <a:off x="323528" y="5613047"/>
            <a:ext cx="8506147" cy="1200329"/>
          </a:xfrm>
          <a:prstGeom prst="rect">
            <a:avLst/>
          </a:prstGeom>
          <a:solidFill>
            <a:srgbClr val="FEF4F0"/>
          </a:solidFill>
          <a:ln w="25400">
            <a:solidFill>
              <a:srgbClr val="FEF4F0"/>
            </a:solidFill>
          </a:ln>
        </p:spPr>
        <p:txBody>
          <a:bodyPr wrap="square">
            <a:spAutoFit/>
          </a:bodyPr>
          <a:lstStyle/>
          <a:p>
            <a:pPr algn="just"/>
            <a:r>
              <a:rPr lang="en-US" altLang="zh-CN" dirty="0">
                <a:latin typeface="Times New Roman" panose="02020603050405020304" pitchFamily="18" charset="0"/>
                <a:cs typeface="Times New Roman" panose="02020603050405020304" pitchFamily="18" charset="0"/>
              </a:rPr>
              <a:t>[22]Ma C, Huang J B, Yang X, et al. Hierarchical convolutional features for visual tracking. IEEE International Conference on Computer Vision. 2015: 3074-3082.</a:t>
            </a:r>
          </a:p>
          <a:p>
            <a:pPr algn="just"/>
            <a:r>
              <a:rPr lang="en-US" altLang="zh-CN" dirty="0">
                <a:latin typeface="Times New Roman" panose="02020603050405020304" pitchFamily="18" charset="0"/>
                <a:cs typeface="Times New Roman" panose="02020603050405020304" pitchFamily="18" charset="0"/>
              </a:rPr>
              <a:t>[23]Ma C, Huang J B, Yang X, et al. Robust Visual Tracking via Hierarchical Convolutional Features[J]. </a:t>
            </a:r>
            <a:r>
              <a:rPr lang="en-US" altLang="zh-CN" dirty="0" err="1">
                <a:latin typeface="Times New Roman" panose="02020603050405020304" pitchFamily="18" charset="0"/>
                <a:cs typeface="Times New Roman" panose="02020603050405020304" pitchFamily="18" charset="0"/>
              </a:rPr>
              <a:t>arXiv</a:t>
            </a:r>
            <a:r>
              <a:rPr lang="en-US" altLang="zh-CN" dirty="0">
                <a:latin typeface="Times New Roman" panose="02020603050405020304" pitchFamily="18" charset="0"/>
                <a:cs typeface="Times New Roman" panose="02020603050405020304" pitchFamily="18" charset="0"/>
              </a:rPr>
              <a:t> preprint arXiv:1707.03816, 2017.</a:t>
            </a:r>
          </a:p>
        </p:txBody>
      </p:sp>
      <p:pic>
        <p:nvPicPr>
          <p:cNvPr id="6" name="图片 5">
            <a:extLst>
              <a:ext uri="{FF2B5EF4-FFF2-40B4-BE49-F238E27FC236}">
                <a16:creationId xmlns:a16="http://schemas.microsoft.com/office/drawing/2014/main" id="{A4AFBB82-F885-4F01-8851-65F332014975}"/>
              </a:ext>
            </a:extLst>
          </p:cNvPr>
          <p:cNvPicPr>
            <a:picLocks noChangeAspect="1"/>
          </p:cNvPicPr>
          <p:nvPr/>
        </p:nvPicPr>
        <p:blipFill>
          <a:blip r:embed="rId2"/>
          <a:stretch>
            <a:fillRect/>
          </a:stretch>
        </p:blipFill>
        <p:spPr>
          <a:xfrm>
            <a:off x="1691680" y="2653489"/>
            <a:ext cx="6174394" cy="2863743"/>
          </a:xfrm>
          <a:prstGeom prst="rect">
            <a:avLst/>
          </a:prstGeom>
        </p:spPr>
      </p:pic>
    </p:spTree>
    <p:extLst>
      <p:ext uri="{BB962C8B-B14F-4D97-AF65-F5344CB8AC3E}">
        <p14:creationId xmlns:p14="http://schemas.microsoft.com/office/powerpoint/2010/main" val="387984934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B7A83-1820-4B3A-B26C-58169543EB08}"/>
              </a:ext>
            </a:extLst>
          </p:cNvPr>
          <p:cNvSpPr>
            <a:spLocks noGrp="1"/>
          </p:cNvSpPr>
          <p:nvPr>
            <p:ph type="title"/>
          </p:nvPr>
        </p:nvSpPr>
        <p:spPr/>
        <p:txBody>
          <a:bodyPr/>
          <a:lstStyle/>
          <a:p>
            <a:r>
              <a:rPr lang="en-US" altLang="zh-CN" dirty="0" err="1"/>
              <a:t>SiamFC</a:t>
            </a:r>
            <a:endParaRPr lang="zh-CN" altLang="en-US" dirty="0"/>
          </a:p>
        </p:txBody>
      </p:sp>
      <p:sp>
        <p:nvSpPr>
          <p:cNvPr id="3" name="内容占位符 2">
            <a:extLst>
              <a:ext uri="{FF2B5EF4-FFF2-40B4-BE49-F238E27FC236}">
                <a16:creationId xmlns:a16="http://schemas.microsoft.com/office/drawing/2014/main" id="{BDF37486-E1C7-419C-A0C0-603CD942DB16}"/>
              </a:ext>
            </a:extLst>
          </p:cNvPr>
          <p:cNvSpPr>
            <a:spLocks noGrp="1"/>
          </p:cNvSpPr>
          <p:nvPr>
            <p:ph idx="1"/>
          </p:nvPr>
        </p:nvSpPr>
        <p:spPr>
          <a:xfrm>
            <a:off x="107504" y="1268760"/>
            <a:ext cx="3672408" cy="4255577"/>
          </a:xfrm>
        </p:spPr>
        <p:txBody>
          <a:bodyPr/>
          <a:lstStyle/>
          <a:p>
            <a:pPr algn="just">
              <a:spcBef>
                <a:spcPts val="600"/>
              </a:spcBef>
            </a:pPr>
            <a:r>
              <a:rPr lang="zh-CN" altLang="zh-CN" sz="2400" dirty="0"/>
              <a:t>训练的数据库用于视频目标检测中的视频</a:t>
            </a:r>
            <a:endParaRPr lang="en-US" altLang="zh-CN" sz="2400" dirty="0"/>
          </a:p>
          <a:p>
            <a:pPr marL="0" indent="0" algn="just">
              <a:spcBef>
                <a:spcPts val="600"/>
              </a:spcBef>
              <a:buNone/>
            </a:pPr>
            <a:r>
              <a:rPr lang="en-US" altLang="zh-CN" sz="2400" dirty="0"/>
              <a:t> </a:t>
            </a:r>
            <a:r>
              <a:rPr lang="zh-CN" altLang="en-US" sz="2400" dirty="0"/>
              <a:t>（</a:t>
            </a:r>
            <a:r>
              <a:rPr lang="en-US" altLang="zh-CN" sz="2400" dirty="0"/>
              <a:t>4500</a:t>
            </a:r>
            <a:r>
              <a:rPr lang="zh-CN" altLang="zh-CN" sz="2400" dirty="0"/>
              <a:t>个</a:t>
            </a:r>
            <a:r>
              <a:rPr lang="en-US" altLang="zh-CN" sz="2400" dirty="0"/>
              <a:t>videos</a:t>
            </a:r>
            <a:r>
              <a:rPr lang="zh-CN" altLang="en-US" sz="2400" dirty="0"/>
              <a:t>）</a:t>
            </a:r>
            <a:endParaRPr lang="en-US" altLang="zh-CN" sz="2400" dirty="0"/>
          </a:p>
          <a:p>
            <a:pPr algn="just">
              <a:spcBef>
                <a:spcPts val="600"/>
              </a:spcBef>
            </a:pPr>
            <a:r>
              <a:rPr lang="zh-CN" altLang="en-US" sz="2400" dirty="0"/>
              <a:t>跟踪时直接对</a:t>
            </a:r>
            <a:r>
              <a:rPr lang="en-US" altLang="zh-CN" sz="2400" dirty="0"/>
              <a:t>score map</a:t>
            </a:r>
            <a:r>
              <a:rPr lang="zh-CN" altLang="en-US" sz="2400" dirty="0"/>
              <a:t>进行线性插值，将</a:t>
            </a:r>
            <a:r>
              <a:rPr lang="en-US" altLang="zh-CN" sz="2400" dirty="0"/>
              <a:t>17*17</a:t>
            </a:r>
            <a:r>
              <a:rPr lang="zh-CN" altLang="en-US" sz="2400" dirty="0"/>
              <a:t>的</a:t>
            </a:r>
            <a:r>
              <a:rPr lang="en-US" altLang="zh-CN" sz="2400" dirty="0"/>
              <a:t>score map</a:t>
            </a:r>
            <a:r>
              <a:rPr lang="zh-CN" altLang="en-US" sz="2400" dirty="0"/>
              <a:t>扩大为</a:t>
            </a:r>
            <a:r>
              <a:rPr lang="en-US" altLang="zh-CN" sz="2400" dirty="0"/>
              <a:t>272*272</a:t>
            </a:r>
            <a:r>
              <a:rPr lang="zh-CN" altLang="en-US" sz="2400" dirty="0"/>
              <a:t>，这样原来</a:t>
            </a:r>
            <a:r>
              <a:rPr lang="en-US" altLang="zh-CN" sz="2400" dirty="0"/>
              <a:t>score map</a:t>
            </a:r>
            <a:r>
              <a:rPr lang="zh-CN" altLang="en-US" sz="2400" dirty="0"/>
              <a:t>中响应值最大的点映射回</a:t>
            </a:r>
            <a:r>
              <a:rPr lang="en-US" altLang="zh-CN" sz="2400" dirty="0"/>
              <a:t>272*272</a:t>
            </a:r>
            <a:r>
              <a:rPr lang="zh-CN" altLang="en-US" sz="2400" dirty="0"/>
              <a:t>目标位置</a:t>
            </a:r>
          </a:p>
        </p:txBody>
      </p:sp>
      <p:sp>
        <p:nvSpPr>
          <p:cNvPr id="4" name="矩形 3">
            <a:extLst>
              <a:ext uri="{FF2B5EF4-FFF2-40B4-BE49-F238E27FC236}">
                <a16:creationId xmlns:a16="http://schemas.microsoft.com/office/drawing/2014/main" id="{7941AA00-394E-45C7-9DCF-10019ADDA43A}"/>
              </a:ext>
            </a:extLst>
          </p:cNvPr>
          <p:cNvSpPr/>
          <p:nvPr/>
        </p:nvSpPr>
        <p:spPr>
          <a:xfrm>
            <a:off x="379943" y="5661248"/>
            <a:ext cx="8449731" cy="923330"/>
          </a:xfrm>
          <a:prstGeom prst="rect">
            <a:avLst/>
          </a:prstGeom>
          <a:solidFill>
            <a:srgbClr val="FEF4F0"/>
          </a:solidFill>
          <a:ln w="25400">
            <a:solidFill>
              <a:srgbClr val="FEF4F0"/>
            </a:solidFill>
          </a:ln>
        </p:spPr>
        <p:txBody>
          <a:bodyPr wrap="square">
            <a:spAutoFit/>
          </a:bodyPr>
          <a:lstStyle/>
          <a:p>
            <a:pPr algn="just"/>
            <a:r>
              <a:rPr lang="en-US" altLang="zh-CN" dirty="0">
                <a:latin typeface="Times New Roman" panose="02020603050405020304" pitchFamily="18" charset="0"/>
                <a:cs typeface="Times New Roman" panose="02020603050405020304" pitchFamily="18" charset="0"/>
              </a:rPr>
              <a:t>[24]Nam H, Han B. Learning multi-domain convolutional neural networks for visual tracking[C]//Proceedings of the IEEE Conference on Computer Vision and Pattern Recognition. 2016: 4293-4302.</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AFAFEB13-85C9-439D-98BC-21D4AEEFD634}"/>
              </a:ext>
            </a:extLst>
          </p:cNvPr>
          <p:cNvPicPr>
            <a:picLocks noChangeAspect="1"/>
          </p:cNvPicPr>
          <p:nvPr/>
        </p:nvPicPr>
        <p:blipFill>
          <a:blip r:embed="rId2"/>
          <a:stretch>
            <a:fillRect/>
          </a:stretch>
        </p:blipFill>
        <p:spPr>
          <a:xfrm>
            <a:off x="4166645" y="1337835"/>
            <a:ext cx="4814402" cy="2230162"/>
          </a:xfrm>
          <a:prstGeom prst="rect">
            <a:avLst/>
          </a:prstGeom>
        </p:spPr>
      </p:pic>
      <p:pic>
        <p:nvPicPr>
          <p:cNvPr id="6" name="图片 5">
            <a:extLst>
              <a:ext uri="{FF2B5EF4-FFF2-40B4-BE49-F238E27FC236}">
                <a16:creationId xmlns:a16="http://schemas.microsoft.com/office/drawing/2014/main" id="{EA7001E7-1AE4-4FEF-8401-2BFB7C751004}"/>
              </a:ext>
            </a:extLst>
          </p:cNvPr>
          <p:cNvPicPr>
            <a:picLocks noChangeAspect="1"/>
          </p:cNvPicPr>
          <p:nvPr/>
        </p:nvPicPr>
        <p:blipFill>
          <a:blip r:embed="rId3"/>
          <a:stretch>
            <a:fillRect/>
          </a:stretch>
        </p:blipFill>
        <p:spPr>
          <a:xfrm>
            <a:off x="3986144" y="3771247"/>
            <a:ext cx="5050352" cy="1753090"/>
          </a:xfrm>
          <a:prstGeom prst="rect">
            <a:avLst/>
          </a:prstGeom>
        </p:spPr>
      </p:pic>
    </p:spTree>
    <p:extLst>
      <p:ext uri="{BB962C8B-B14F-4D97-AF65-F5344CB8AC3E}">
        <p14:creationId xmlns:p14="http://schemas.microsoft.com/office/powerpoint/2010/main" val="209919064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33625C-9872-4478-88D8-379E7E457D9A}"/>
              </a:ext>
            </a:extLst>
          </p:cNvPr>
          <p:cNvSpPr>
            <a:spLocks noGrp="1"/>
          </p:cNvSpPr>
          <p:nvPr>
            <p:ph type="title"/>
          </p:nvPr>
        </p:nvSpPr>
        <p:spPr/>
        <p:txBody>
          <a:bodyPr/>
          <a:lstStyle/>
          <a:p>
            <a:r>
              <a:rPr lang="en-US" altLang="zh-CN" dirty="0" err="1"/>
              <a:t>CFNet</a:t>
            </a:r>
            <a:endParaRPr lang="zh-CN" altLang="en-US" dirty="0"/>
          </a:p>
        </p:txBody>
      </p:sp>
      <p:sp>
        <p:nvSpPr>
          <p:cNvPr id="3" name="内容占位符 2">
            <a:extLst>
              <a:ext uri="{FF2B5EF4-FFF2-40B4-BE49-F238E27FC236}">
                <a16:creationId xmlns:a16="http://schemas.microsoft.com/office/drawing/2014/main" id="{F4D518AB-84BC-4D4B-B784-2600F257DAF7}"/>
              </a:ext>
            </a:extLst>
          </p:cNvPr>
          <p:cNvSpPr>
            <a:spLocks noGrp="1"/>
          </p:cNvSpPr>
          <p:nvPr>
            <p:ph idx="1"/>
          </p:nvPr>
        </p:nvSpPr>
        <p:spPr>
          <a:xfrm>
            <a:off x="395536" y="908720"/>
            <a:ext cx="8434139" cy="5112568"/>
          </a:xfrm>
        </p:spPr>
        <p:txBody>
          <a:bodyPr/>
          <a:lstStyle/>
          <a:p>
            <a:r>
              <a:rPr lang="zh-CN" altLang="en-US" sz="2400" dirty="0"/>
              <a:t>在</a:t>
            </a:r>
            <a:r>
              <a:rPr lang="en-US" altLang="zh-CN" sz="2400" dirty="0" err="1"/>
              <a:t>SiamFC</a:t>
            </a:r>
            <a:r>
              <a:rPr lang="zh-CN" altLang="en-US" sz="2400" dirty="0"/>
              <a:t>的基础上进行了改进，具体如下：</a:t>
            </a:r>
            <a:endParaRPr lang="en-US" altLang="zh-CN" sz="2400" dirty="0"/>
          </a:p>
          <a:p>
            <a:pPr marL="457200" indent="-457200">
              <a:buFont typeface="+mj-ea"/>
              <a:buAutoNum type="circleNumDbPlain"/>
            </a:pPr>
            <a:r>
              <a:rPr lang="zh-CN" altLang="en-US" sz="2400" dirty="0"/>
              <a:t>在</a:t>
            </a:r>
            <a:r>
              <a:rPr lang="en-US" altLang="zh-CN" sz="2400" dirty="0" err="1"/>
              <a:t>SiamFC</a:t>
            </a:r>
            <a:r>
              <a:rPr lang="zh-CN" altLang="en-US" sz="2400" dirty="0"/>
              <a:t>的基础上，将相关滤波也作为</a:t>
            </a:r>
            <a:r>
              <a:rPr lang="en-US" altLang="zh-CN" sz="2400" dirty="0"/>
              <a:t>CNN</a:t>
            </a:r>
            <a:r>
              <a:rPr lang="zh-CN" altLang="en-US" sz="2400" dirty="0"/>
              <a:t>中的一层</a:t>
            </a:r>
            <a:endParaRPr lang="en-US" altLang="zh-CN" sz="2400" dirty="0"/>
          </a:p>
          <a:p>
            <a:pPr marL="457200" indent="-457200">
              <a:buFont typeface="+mj-ea"/>
              <a:buAutoNum type="circleNumDbPlain"/>
            </a:pPr>
            <a:r>
              <a:rPr lang="zh-CN" altLang="en-US" sz="2400" dirty="0"/>
              <a:t>两个网络输入数据大小相同，最终输出为</a:t>
            </a:r>
            <a:r>
              <a:rPr lang="en-US" altLang="zh-CN" sz="2400" dirty="0"/>
              <a:t>33</a:t>
            </a:r>
            <a:r>
              <a:rPr lang="zh-CN" altLang="en-US" sz="2400" dirty="0"/>
              <a:t>*</a:t>
            </a:r>
            <a:r>
              <a:rPr lang="en-US" altLang="zh-CN" sz="2400" dirty="0"/>
              <a:t>33</a:t>
            </a:r>
            <a:r>
              <a:rPr lang="zh-CN" altLang="en-US" sz="2400" dirty="0"/>
              <a:t>*</a:t>
            </a:r>
            <a:r>
              <a:rPr lang="en-US" altLang="zh-CN" sz="2400" dirty="0"/>
              <a:t>1</a:t>
            </a:r>
          </a:p>
          <a:p>
            <a:pPr marL="457200" indent="-457200">
              <a:buFont typeface="+mj-ea"/>
              <a:buAutoNum type="circleNumDbPlain"/>
            </a:pPr>
            <a:r>
              <a:rPr lang="zh-CN" altLang="en-US" sz="2400" dirty="0"/>
              <a:t>在跟踪过程中，对</a:t>
            </a:r>
            <a:r>
              <a:rPr lang="en-US" altLang="zh-CN" sz="2400" dirty="0" err="1"/>
              <a:t>exampler</a:t>
            </a:r>
            <a:r>
              <a:rPr lang="zh-CN" altLang="en-US" sz="2400" dirty="0"/>
              <a:t>进行了更新</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zh-CN" altLang="en-US" sz="2400" dirty="0"/>
          </a:p>
        </p:txBody>
      </p:sp>
      <p:sp>
        <p:nvSpPr>
          <p:cNvPr id="4" name="矩形 3">
            <a:extLst>
              <a:ext uri="{FF2B5EF4-FFF2-40B4-BE49-F238E27FC236}">
                <a16:creationId xmlns:a16="http://schemas.microsoft.com/office/drawing/2014/main" id="{BD186508-EEA3-4D8F-A808-4B6B5454BE02}"/>
              </a:ext>
            </a:extLst>
          </p:cNvPr>
          <p:cNvSpPr/>
          <p:nvPr/>
        </p:nvSpPr>
        <p:spPr>
          <a:xfrm>
            <a:off x="359537" y="6023029"/>
            <a:ext cx="8244912" cy="646331"/>
          </a:xfrm>
          <a:prstGeom prst="rect">
            <a:avLst/>
          </a:prstGeom>
          <a:solidFill>
            <a:srgbClr val="FEF4F0"/>
          </a:solidFill>
          <a:ln w="25400">
            <a:solidFill>
              <a:srgbClr val="FEF4F0"/>
            </a:solidFill>
          </a:ln>
        </p:spPr>
        <p:txBody>
          <a:bodyPr wrap="square">
            <a:spAutoFit/>
          </a:bodyPr>
          <a:lstStyle/>
          <a:p>
            <a:pPr algn="just"/>
            <a:r>
              <a:rPr lang="en-US" altLang="zh-CN" dirty="0">
                <a:latin typeface="Times New Roman" panose="02020603050405020304" pitchFamily="18" charset="0"/>
                <a:cs typeface="Times New Roman" panose="02020603050405020304" pitchFamily="18" charset="0"/>
              </a:rPr>
              <a:t>[25]</a:t>
            </a:r>
            <a:r>
              <a:rPr lang="en-US" altLang="zh-CN" dirty="0" err="1">
                <a:latin typeface="Times New Roman" panose="02020603050405020304" pitchFamily="18" charset="0"/>
                <a:cs typeface="Times New Roman" panose="02020603050405020304" pitchFamily="18" charset="0"/>
              </a:rPr>
              <a:t>Valmadre</a:t>
            </a:r>
            <a:r>
              <a:rPr lang="en-US" altLang="zh-CN" dirty="0">
                <a:latin typeface="Times New Roman" panose="02020603050405020304" pitchFamily="18" charset="0"/>
                <a:cs typeface="Times New Roman" panose="02020603050405020304" pitchFamily="18" charset="0"/>
              </a:rPr>
              <a:t> J, </a:t>
            </a:r>
            <a:r>
              <a:rPr lang="en-US" altLang="zh-CN" dirty="0" err="1">
                <a:latin typeface="Times New Roman" panose="02020603050405020304" pitchFamily="18" charset="0"/>
                <a:cs typeface="Times New Roman" panose="02020603050405020304" pitchFamily="18" charset="0"/>
              </a:rPr>
              <a:t>Bertinetto</a:t>
            </a:r>
            <a:r>
              <a:rPr lang="en-US" altLang="zh-CN" dirty="0">
                <a:latin typeface="Times New Roman" panose="02020603050405020304" pitchFamily="18" charset="0"/>
                <a:cs typeface="Times New Roman" panose="02020603050405020304" pitchFamily="18" charset="0"/>
              </a:rPr>
              <a:t> L, Henriques J F, et al. End-to-end representation learning for Correlation Filter based tracking[J]. </a:t>
            </a:r>
            <a:r>
              <a:rPr lang="en-US" altLang="zh-CN" dirty="0" err="1">
                <a:latin typeface="Times New Roman" panose="02020603050405020304" pitchFamily="18" charset="0"/>
                <a:cs typeface="Times New Roman" panose="02020603050405020304" pitchFamily="18" charset="0"/>
              </a:rPr>
              <a:t>arXiv</a:t>
            </a:r>
            <a:r>
              <a:rPr lang="en-US" altLang="zh-CN" dirty="0">
                <a:latin typeface="Times New Roman" panose="02020603050405020304" pitchFamily="18" charset="0"/>
                <a:cs typeface="Times New Roman" panose="02020603050405020304" pitchFamily="18" charset="0"/>
              </a:rPr>
              <a:t> preprint arXiv:1704.06036, 2017.</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CE1A8E66-CAD0-4411-86C8-57418CA1FB68}"/>
              </a:ext>
            </a:extLst>
          </p:cNvPr>
          <p:cNvPicPr>
            <a:picLocks noChangeAspect="1"/>
          </p:cNvPicPr>
          <p:nvPr/>
        </p:nvPicPr>
        <p:blipFill>
          <a:blip r:embed="rId2"/>
          <a:stretch>
            <a:fillRect/>
          </a:stretch>
        </p:blipFill>
        <p:spPr>
          <a:xfrm>
            <a:off x="1253235" y="3212976"/>
            <a:ext cx="6457516" cy="2565233"/>
          </a:xfrm>
          <a:prstGeom prst="rect">
            <a:avLst/>
          </a:prstGeom>
        </p:spPr>
      </p:pic>
    </p:spTree>
    <p:extLst>
      <p:ext uri="{BB962C8B-B14F-4D97-AF65-F5344CB8AC3E}">
        <p14:creationId xmlns:p14="http://schemas.microsoft.com/office/powerpoint/2010/main" val="267570335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AD1F1-6A3F-431D-8335-C5EA333B74AF}"/>
              </a:ext>
            </a:extLst>
          </p:cNvPr>
          <p:cNvSpPr>
            <a:spLocks noGrp="1"/>
          </p:cNvSpPr>
          <p:nvPr>
            <p:ph type="title"/>
          </p:nvPr>
        </p:nvSpPr>
        <p:spPr/>
        <p:txBody>
          <a:bodyPr/>
          <a:lstStyle/>
          <a:p>
            <a:r>
              <a:rPr lang="zh-CN" altLang="en-US" dirty="0"/>
              <a:t>推荐网站</a:t>
            </a:r>
          </a:p>
        </p:txBody>
      </p:sp>
      <p:sp>
        <p:nvSpPr>
          <p:cNvPr id="3" name="内容占位符 2">
            <a:extLst>
              <a:ext uri="{FF2B5EF4-FFF2-40B4-BE49-F238E27FC236}">
                <a16:creationId xmlns:a16="http://schemas.microsoft.com/office/drawing/2014/main" id="{5D0B4F88-0821-40D2-9B91-82EC0D1F6398}"/>
              </a:ext>
            </a:extLst>
          </p:cNvPr>
          <p:cNvSpPr>
            <a:spLocks noGrp="1"/>
          </p:cNvSpPr>
          <p:nvPr>
            <p:ph idx="1"/>
          </p:nvPr>
        </p:nvSpPr>
        <p:spPr/>
        <p:txBody>
          <a:bodyPr/>
          <a:lstStyle/>
          <a:p>
            <a:r>
              <a:rPr lang="en-US" altLang="zh-CN" dirty="0"/>
              <a:t>Correlation filter</a:t>
            </a:r>
            <a:r>
              <a:rPr lang="zh-CN" altLang="en-US" dirty="0"/>
              <a:t>相关：</a:t>
            </a:r>
            <a:r>
              <a:rPr lang="en-US" altLang="zh-CN" dirty="0"/>
              <a:t>https://zhuanlan.zhihu.com/DCF-tracking</a:t>
            </a:r>
          </a:p>
          <a:p>
            <a:r>
              <a:rPr lang="en-US" altLang="zh-CN" dirty="0"/>
              <a:t>VOT challenge http://www.votchallenge.net/challenges.html</a:t>
            </a:r>
          </a:p>
          <a:p>
            <a:r>
              <a:rPr lang="en-US" altLang="zh-CN" dirty="0"/>
              <a:t>OTB http://cvlab.hanyang.ac.kr/tracker_benchmark/benchmark_v10.html</a:t>
            </a:r>
          </a:p>
          <a:p>
            <a:r>
              <a:rPr lang="zh-CN" altLang="en-US" dirty="0"/>
              <a:t>目标跟踪方法合集（含代码）</a:t>
            </a:r>
            <a:r>
              <a:rPr lang="en-US" altLang="zh-CN" dirty="0"/>
              <a:t> https://zhuanlan.zhihu.com/p/27292838</a:t>
            </a:r>
          </a:p>
        </p:txBody>
      </p:sp>
    </p:spTree>
    <p:extLst>
      <p:ext uri="{BB962C8B-B14F-4D97-AF65-F5344CB8AC3E}">
        <p14:creationId xmlns:p14="http://schemas.microsoft.com/office/powerpoint/2010/main" val="200860526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8C17BD-8E0B-4DCC-806F-04779E2D2DE2}"/>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CD2B366B-0CA7-4468-A142-ED71CF989BF7}"/>
              </a:ext>
            </a:extLst>
          </p:cNvPr>
          <p:cNvSpPr>
            <a:spLocks noGrp="1"/>
          </p:cNvSpPr>
          <p:nvPr>
            <p:ph idx="1"/>
          </p:nvPr>
        </p:nvSpPr>
        <p:spPr>
          <a:xfrm>
            <a:off x="395536" y="980728"/>
            <a:ext cx="8434139" cy="5112568"/>
          </a:xfrm>
        </p:spPr>
        <p:txBody>
          <a:bodyPr/>
          <a:lstStyle/>
          <a:p>
            <a:pPr>
              <a:spcBef>
                <a:spcPts val="600"/>
              </a:spcBef>
            </a:pPr>
            <a:r>
              <a:rPr lang="en-US" altLang="zh-CN" sz="1600" dirty="0"/>
              <a:t>[1]Wu Y, Lim J, Yang M H. Online object tracking: A benchmark[C]//Proceedings of the IEEE conference on computer vision and pattern recognition. 2013: 2411-2418.</a:t>
            </a:r>
          </a:p>
          <a:p>
            <a:pPr>
              <a:spcBef>
                <a:spcPts val="600"/>
              </a:spcBef>
            </a:pPr>
            <a:r>
              <a:rPr lang="en-US" altLang="zh-CN" sz="1600" dirty="0"/>
              <a:t>[2] P. Phillips, H. Moon, S. Rizvi, and P. </a:t>
            </a:r>
            <a:r>
              <a:rPr lang="en-US" altLang="zh-CN" sz="1600" dirty="0" err="1"/>
              <a:t>Rauss</a:t>
            </a:r>
            <a:r>
              <a:rPr lang="en-US" altLang="zh-CN" sz="1600" dirty="0"/>
              <a:t>. The FERET Evaluation Methodology for Face-Recognition Algorithms. PAMI,22(10):1090–1104, 2000.</a:t>
            </a:r>
          </a:p>
          <a:p>
            <a:pPr>
              <a:spcBef>
                <a:spcPts val="600"/>
              </a:spcBef>
            </a:pPr>
            <a:r>
              <a:rPr lang="en-US" altLang="zh-CN" sz="1600" dirty="0"/>
              <a:t>[3] S. Baker, S. Roth, D. </a:t>
            </a:r>
            <a:r>
              <a:rPr lang="en-US" altLang="zh-CN" sz="1600" dirty="0" err="1"/>
              <a:t>Scharstein</a:t>
            </a:r>
            <a:r>
              <a:rPr lang="en-US" altLang="zh-CN" sz="1600" dirty="0"/>
              <a:t>, M. J. Black, J. Lewis, and R. </a:t>
            </a:r>
            <a:r>
              <a:rPr lang="en-US" altLang="zh-CN" sz="1600" dirty="0" err="1"/>
              <a:t>Szeliski</a:t>
            </a:r>
            <a:r>
              <a:rPr lang="en-US" altLang="zh-CN" sz="1600" dirty="0"/>
              <a:t>. A Database and Evaluation Methodology for Optical Flow. In ICCV, 2007.</a:t>
            </a:r>
          </a:p>
          <a:p>
            <a:pPr>
              <a:spcBef>
                <a:spcPts val="600"/>
              </a:spcBef>
            </a:pPr>
            <a:r>
              <a:rPr lang="en-US" altLang="zh-CN" sz="1600" dirty="0"/>
              <a:t>[4] R. Collins, X. Zhou, and S. K. </a:t>
            </a:r>
            <a:r>
              <a:rPr lang="en-US" altLang="zh-CN" sz="1600" dirty="0" err="1"/>
              <a:t>Teh</a:t>
            </a:r>
            <a:r>
              <a:rPr lang="en-US" altLang="zh-CN" sz="1600" dirty="0"/>
              <a:t>. An Open Source Tracking Testbed and Evaluation Web Site. In PETS, 2005.</a:t>
            </a:r>
          </a:p>
          <a:p>
            <a:pPr>
              <a:spcBef>
                <a:spcPts val="600"/>
              </a:spcBef>
            </a:pPr>
            <a:r>
              <a:rPr lang="en-US" altLang="zh-CN" sz="1600" dirty="0"/>
              <a:t>[5] R. B. Fisher. The PETS04 Surveillance Ground-Truth Data Sets. In PETS, 2004.</a:t>
            </a:r>
          </a:p>
          <a:p>
            <a:pPr>
              <a:spcBef>
                <a:spcPts val="600"/>
              </a:spcBef>
            </a:pPr>
            <a:r>
              <a:rPr lang="en-US" altLang="zh-CN" sz="1600" dirty="0"/>
              <a:t>[6] Wu Y, Lim J, Yang M H. Object tracking benchmark[J]. IEEE Transactions on Pattern Analysis and Machine Intelligence, 2015, 37(9): 1834-1848.(</a:t>
            </a:r>
            <a:r>
              <a:rPr lang="zh-CN" altLang="en-US" sz="1600" dirty="0"/>
              <a:t>被引</a:t>
            </a:r>
            <a:r>
              <a:rPr lang="en-US" altLang="zh-CN" sz="1600" dirty="0"/>
              <a:t>301</a:t>
            </a:r>
            <a:r>
              <a:rPr lang="zh-CN" altLang="en-US" sz="1600" dirty="0"/>
              <a:t>次</a:t>
            </a:r>
            <a:r>
              <a:rPr lang="en-US" altLang="zh-CN" sz="1600" dirty="0"/>
              <a:t>)</a:t>
            </a:r>
          </a:p>
          <a:p>
            <a:pPr>
              <a:spcBef>
                <a:spcPts val="600"/>
              </a:spcBef>
            </a:pPr>
            <a:r>
              <a:rPr lang="en-US" altLang="zh-CN" sz="1600" dirty="0"/>
              <a:t>[7]Blake A, </a:t>
            </a:r>
            <a:r>
              <a:rPr lang="en-US" altLang="zh-CN" sz="1600" dirty="0" err="1"/>
              <a:t>Isard</a:t>
            </a:r>
            <a:r>
              <a:rPr lang="en-US" altLang="zh-CN" sz="1600" dirty="0"/>
              <a:t> M. The CONDENSATION algorithm-conditional density propagation and applications to visual tracking[C]//Advances in Neural Information Processing Systems. 1997: 361-367.</a:t>
            </a:r>
          </a:p>
          <a:p>
            <a:pPr>
              <a:spcBef>
                <a:spcPts val="600"/>
              </a:spcBef>
            </a:pPr>
            <a:r>
              <a:rPr lang="en-US" altLang="zh-CN" sz="1600" dirty="0"/>
              <a:t>[8] Matej </a:t>
            </a:r>
            <a:r>
              <a:rPr lang="en-US" altLang="zh-CN" sz="1600" dirty="0" err="1"/>
              <a:t>Kristan</a:t>
            </a:r>
            <a:r>
              <a:rPr lang="en-US" altLang="zh-CN" sz="1600" dirty="0"/>
              <a:t>, Roman </a:t>
            </a:r>
            <a:r>
              <a:rPr lang="en-US" altLang="zh-CN" sz="1600" dirty="0" err="1"/>
              <a:t>Pflugfelder</a:t>
            </a:r>
            <a:r>
              <a:rPr lang="en-US" altLang="zh-CN" sz="1600" dirty="0"/>
              <a:t>, </a:t>
            </a:r>
            <a:r>
              <a:rPr lang="en-US" altLang="zh-CN" sz="1600" dirty="0" err="1"/>
              <a:t>Aleš</a:t>
            </a:r>
            <a:r>
              <a:rPr lang="en-US" altLang="zh-CN" sz="1600" dirty="0"/>
              <a:t> </a:t>
            </a:r>
            <a:r>
              <a:rPr lang="en-US" altLang="zh-CN" sz="1600" dirty="0" err="1"/>
              <a:t>Leonardis</a:t>
            </a:r>
            <a:r>
              <a:rPr lang="en-US" altLang="zh-CN" sz="1600" dirty="0"/>
              <a:t>, Jiri </a:t>
            </a:r>
            <a:r>
              <a:rPr lang="en-US" altLang="zh-CN" sz="1600" dirty="0" err="1"/>
              <a:t>Matas</a:t>
            </a:r>
            <a:r>
              <a:rPr lang="en-US" altLang="zh-CN" sz="1600" dirty="0"/>
              <a:t>, </a:t>
            </a:r>
            <a:r>
              <a:rPr lang="en-US" altLang="zh-CN" sz="1600" dirty="0" err="1"/>
              <a:t>Fatih</a:t>
            </a:r>
            <a:r>
              <a:rPr lang="en-US" altLang="zh-CN" sz="1600" dirty="0"/>
              <a:t> </a:t>
            </a:r>
            <a:r>
              <a:rPr lang="en-US" altLang="zh-CN" sz="1600" dirty="0" err="1"/>
              <a:t>Porikli</a:t>
            </a:r>
            <a:r>
              <a:rPr lang="en-US" altLang="zh-CN" sz="1600" dirty="0"/>
              <a:t>, Luka </a:t>
            </a:r>
            <a:r>
              <a:rPr lang="en-US" altLang="zh-CN" sz="1600" dirty="0" err="1"/>
              <a:t>Čehovin</a:t>
            </a:r>
            <a:r>
              <a:rPr lang="en-US" altLang="zh-CN" sz="1600" dirty="0"/>
              <a:t>, Georg </a:t>
            </a:r>
            <a:r>
              <a:rPr lang="en-US" altLang="zh-CN" sz="1600" dirty="0" err="1"/>
              <a:t>Nebehay</a:t>
            </a:r>
            <a:r>
              <a:rPr lang="en-US" altLang="zh-CN" sz="1600" dirty="0"/>
              <a:t>, Gustavo Fernandez, Tomas </a:t>
            </a:r>
            <a:r>
              <a:rPr lang="en-US" altLang="zh-CN" sz="1600" dirty="0" err="1"/>
              <a:t>Vojir</a:t>
            </a:r>
            <a:r>
              <a:rPr lang="en-US" altLang="zh-CN" sz="1600" dirty="0"/>
              <a:t> et al. The Visual Object Tracking VOT2013 challenge results. ICCV2013 Workshops, Workshop on Visual Object Tracking Challenge, 2013.</a:t>
            </a:r>
          </a:p>
          <a:p>
            <a:pPr>
              <a:spcBef>
                <a:spcPts val="600"/>
              </a:spcBef>
            </a:pPr>
            <a:r>
              <a:rPr lang="en-US" altLang="zh-CN" sz="1600" dirty="0"/>
              <a:t>[9] Matej </a:t>
            </a:r>
            <a:r>
              <a:rPr lang="en-US" altLang="zh-CN" sz="1600" dirty="0" err="1"/>
              <a:t>Kristan</a:t>
            </a:r>
            <a:r>
              <a:rPr lang="en-US" altLang="zh-CN" sz="1600" dirty="0"/>
              <a:t>, Roman </a:t>
            </a:r>
            <a:r>
              <a:rPr lang="en-US" altLang="zh-CN" sz="1600" dirty="0" err="1"/>
              <a:t>Pflugfelder</a:t>
            </a:r>
            <a:r>
              <a:rPr lang="en-US" altLang="zh-CN" sz="1600" dirty="0"/>
              <a:t>, </a:t>
            </a:r>
            <a:r>
              <a:rPr lang="en-US" altLang="zh-CN" sz="1600" dirty="0" err="1"/>
              <a:t>Aleš</a:t>
            </a:r>
            <a:r>
              <a:rPr lang="en-US" altLang="zh-CN" sz="1600" dirty="0"/>
              <a:t> </a:t>
            </a:r>
            <a:r>
              <a:rPr lang="en-US" altLang="zh-CN" sz="1600" dirty="0" err="1"/>
              <a:t>Leonardis</a:t>
            </a:r>
            <a:r>
              <a:rPr lang="en-US" altLang="zh-CN" sz="1600" dirty="0"/>
              <a:t>, Jiri </a:t>
            </a:r>
            <a:r>
              <a:rPr lang="en-US" altLang="zh-CN" sz="1600" dirty="0" err="1"/>
              <a:t>Matas</a:t>
            </a:r>
            <a:r>
              <a:rPr lang="en-US" altLang="zh-CN" sz="1600" dirty="0"/>
              <a:t>, Luka </a:t>
            </a:r>
            <a:r>
              <a:rPr lang="en-US" altLang="zh-CN" sz="1600" dirty="0" err="1"/>
              <a:t>Čehovin</a:t>
            </a:r>
            <a:r>
              <a:rPr lang="en-US" altLang="zh-CN" sz="1600" dirty="0"/>
              <a:t>, Georg </a:t>
            </a:r>
            <a:r>
              <a:rPr lang="en-US" altLang="zh-CN" sz="1600" dirty="0" err="1"/>
              <a:t>Nebehay</a:t>
            </a:r>
            <a:r>
              <a:rPr lang="en-US" altLang="zh-CN" sz="1600" dirty="0"/>
              <a:t>, Tomas </a:t>
            </a:r>
            <a:r>
              <a:rPr lang="en-US" altLang="zh-CN" sz="1600" dirty="0" err="1"/>
              <a:t>Vojir</a:t>
            </a:r>
            <a:r>
              <a:rPr lang="en-US" altLang="zh-CN" sz="1600" dirty="0"/>
              <a:t>, Gustavo Fernandez, Alan </a:t>
            </a:r>
            <a:r>
              <a:rPr lang="en-US" altLang="zh-CN" sz="1600" dirty="0" err="1"/>
              <a:t>Lukežič</a:t>
            </a:r>
            <a:r>
              <a:rPr lang="en-US" altLang="zh-CN" sz="1600" dirty="0"/>
              <a:t> et al. The Visual Object Tracking VOT2014 challenge results. Visual Object Tracking Workshop 2014 at ECCV2014, 2014.</a:t>
            </a:r>
          </a:p>
          <a:p>
            <a:pPr>
              <a:spcBef>
                <a:spcPts val="600"/>
              </a:spcBef>
            </a:pPr>
            <a:endParaRPr lang="zh-CN" altLang="en-US" sz="1600" dirty="0"/>
          </a:p>
        </p:txBody>
      </p:sp>
    </p:spTree>
    <p:extLst>
      <p:ext uri="{BB962C8B-B14F-4D97-AF65-F5344CB8AC3E}">
        <p14:creationId xmlns:p14="http://schemas.microsoft.com/office/powerpoint/2010/main" val="82206645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86462-AB96-4D1F-AA21-CD13369E0280}"/>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FF7EA7F4-662B-49F4-919E-BEDA72950E4A}"/>
              </a:ext>
            </a:extLst>
          </p:cNvPr>
          <p:cNvSpPr>
            <a:spLocks noGrp="1"/>
          </p:cNvSpPr>
          <p:nvPr>
            <p:ph idx="1"/>
          </p:nvPr>
        </p:nvSpPr>
        <p:spPr>
          <a:xfrm>
            <a:off x="395536" y="980728"/>
            <a:ext cx="8434139" cy="5760640"/>
          </a:xfrm>
        </p:spPr>
        <p:txBody>
          <a:bodyPr/>
          <a:lstStyle/>
          <a:p>
            <a:pPr algn="just">
              <a:spcBef>
                <a:spcPts val="600"/>
              </a:spcBef>
            </a:pPr>
            <a:r>
              <a:rPr lang="en-US" altLang="zh-CN" sz="1600" dirty="0"/>
              <a:t>[10] Matej </a:t>
            </a:r>
            <a:r>
              <a:rPr lang="en-US" altLang="zh-CN" sz="1600" dirty="0" err="1"/>
              <a:t>Kristan</a:t>
            </a:r>
            <a:r>
              <a:rPr lang="en-US" altLang="zh-CN" sz="1600" dirty="0"/>
              <a:t>, Jiri </a:t>
            </a:r>
            <a:r>
              <a:rPr lang="en-US" altLang="zh-CN" sz="1600" dirty="0" err="1"/>
              <a:t>Matas</a:t>
            </a:r>
            <a:r>
              <a:rPr lang="en-US" altLang="zh-CN" sz="1600" dirty="0"/>
              <a:t>, </a:t>
            </a:r>
            <a:r>
              <a:rPr lang="en-US" altLang="zh-CN" sz="1600" dirty="0" err="1"/>
              <a:t>Aleš</a:t>
            </a:r>
            <a:r>
              <a:rPr lang="en-US" altLang="zh-CN" sz="1600" dirty="0"/>
              <a:t> </a:t>
            </a:r>
            <a:r>
              <a:rPr lang="en-US" altLang="zh-CN" sz="1600" dirty="0" err="1"/>
              <a:t>Leonardis</a:t>
            </a:r>
            <a:r>
              <a:rPr lang="en-US" altLang="zh-CN" sz="1600" dirty="0"/>
              <a:t>, Michael </a:t>
            </a:r>
            <a:r>
              <a:rPr lang="en-US" altLang="zh-CN" sz="1600" dirty="0" err="1"/>
              <a:t>Felsberg</a:t>
            </a:r>
            <a:r>
              <a:rPr lang="en-US" altLang="zh-CN" sz="1600" dirty="0"/>
              <a:t>, Luka </a:t>
            </a:r>
            <a:r>
              <a:rPr lang="en-US" altLang="zh-CN" sz="1600" dirty="0" err="1"/>
              <a:t>Čehovin</a:t>
            </a:r>
            <a:r>
              <a:rPr lang="en-US" altLang="zh-CN" sz="1600" dirty="0"/>
              <a:t>, Gustavo Fernandez, Tomas </a:t>
            </a:r>
            <a:r>
              <a:rPr lang="en-US" altLang="zh-CN" sz="1600" dirty="0" err="1"/>
              <a:t>Vojir</a:t>
            </a:r>
            <a:r>
              <a:rPr lang="en-US" altLang="zh-CN" sz="1600" dirty="0"/>
              <a:t>, Gustav </a:t>
            </a:r>
            <a:r>
              <a:rPr lang="en-US" altLang="zh-CN" sz="1600" dirty="0" err="1"/>
              <a:t>Häger</a:t>
            </a:r>
            <a:r>
              <a:rPr lang="en-US" altLang="zh-CN" sz="1600" dirty="0"/>
              <a:t>, Georg </a:t>
            </a:r>
            <a:r>
              <a:rPr lang="en-US" altLang="zh-CN" sz="1600" dirty="0" err="1"/>
              <a:t>Nebehay</a:t>
            </a:r>
            <a:r>
              <a:rPr lang="en-US" altLang="zh-CN" sz="1600" dirty="0"/>
              <a:t> et al. The Visual Object Tracking VOT2015 challenge results. Visual Object Tracking Workshop 2015 at ICCV2015, 2015</a:t>
            </a:r>
          </a:p>
          <a:p>
            <a:pPr algn="just">
              <a:spcBef>
                <a:spcPts val="600"/>
              </a:spcBef>
            </a:pPr>
            <a:r>
              <a:rPr lang="en-US" altLang="zh-CN" sz="1600" dirty="0"/>
              <a:t>[11] Matej </a:t>
            </a:r>
            <a:r>
              <a:rPr lang="en-US" altLang="zh-CN" sz="1600" dirty="0" err="1"/>
              <a:t>Kristan</a:t>
            </a:r>
            <a:r>
              <a:rPr lang="en-US" altLang="zh-CN" sz="1600" dirty="0"/>
              <a:t>, </a:t>
            </a:r>
            <a:r>
              <a:rPr lang="en-US" altLang="zh-CN" sz="1600" dirty="0" err="1"/>
              <a:t>Aleš</a:t>
            </a:r>
            <a:r>
              <a:rPr lang="en-US" altLang="zh-CN" sz="1600" dirty="0"/>
              <a:t> </a:t>
            </a:r>
            <a:r>
              <a:rPr lang="en-US" altLang="zh-CN" sz="1600" dirty="0" err="1"/>
              <a:t>Leonardis</a:t>
            </a:r>
            <a:r>
              <a:rPr lang="en-US" altLang="zh-CN" sz="1600" dirty="0"/>
              <a:t>, Jiri </a:t>
            </a:r>
            <a:r>
              <a:rPr lang="en-US" altLang="zh-CN" sz="1600" dirty="0" err="1"/>
              <a:t>Matas</a:t>
            </a:r>
            <a:r>
              <a:rPr lang="en-US" altLang="zh-CN" sz="1600" dirty="0"/>
              <a:t>, Michael </a:t>
            </a:r>
            <a:r>
              <a:rPr lang="en-US" altLang="zh-CN" sz="1600" dirty="0" err="1"/>
              <a:t>Felsberg</a:t>
            </a:r>
            <a:r>
              <a:rPr lang="en-US" altLang="zh-CN" sz="1600" dirty="0"/>
              <a:t>, Roman </a:t>
            </a:r>
            <a:r>
              <a:rPr lang="en-US" altLang="zh-CN" sz="1600" dirty="0" err="1"/>
              <a:t>Pflugfelder</a:t>
            </a:r>
            <a:r>
              <a:rPr lang="en-US" altLang="zh-CN" sz="1600" dirty="0"/>
              <a:t>, Luka </a:t>
            </a:r>
            <a:r>
              <a:rPr lang="en-US" altLang="zh-CN" sz="1600" dirty="0" err="1"/>
              <a:t>Čehovin</a:t>
            </a:r>
            <a:r>
              <a:rPr lang="en-US" altLang="zh-CN" sz="1600" dirty="0"/>
              <a:t>, Tomas </a:t>
            </a:r>
            <a:r>
              <a:rPr lang="en-US" altLang="zh-CN" sz="1600" dirty="0" err="1"/>
              <a:t>Vojir</a:t>
            </a:r>
            <a:r>
              <a:rPr lang="en-US" altLang="zh-CN" sz="1600" dirty="0"/>
              <a:t>, Gustav </a:t>
            </a:r>
            <a:r>
              <a:rPr lang="en-US" altLang="zh-CN" sz="1600" dirty="0" err="1"/>
              <a:t>Häger</a:t>
            </a:r>
            <a:r>
              <a:rPr lang="en-US" altLang="zh-CN" sz="1600" dirty="0"/>
              <a:t>, Alan </a:t>
            </a:r>
            <a:r>
              <a:rPr lang="en-US" altLang="zh-CN" sz="1600" dirty="0" err="1"/>
              <a:t>Lukežič</a:t>
            </a:r>
            <a:r>
              <a:rPr lang="en-US" altLang="zh-CN" sz="1600" dirty="0"/>
              <a:t>, and Gustavo Fernandez. The Visual Object Tracking VOT2016 challenge results. Computer Vision – ECCV 2016 Workshops, Springer, 2016.</a:t>
            </a:r>
          </a:p>
          <a:p>
            <a:pPr algn="just">
              <a:spcBef>
                <a:spcPts val="600"/>
              </a:spcBef>
            </a:pPr>
            <a:r>
              <a:rPr lang="en-US" altLang="zh-CN" sz="1600" dirty="0"/>
              <a:t>[12]Wang N, Shi J, Yeung D Y, et al. Understanding and diagnosing visual tracking systems[C]//Proceedings of the IEEE International Conference on Computer Vision. 2015: 3101-3109.</a:t>
            </a:r>
          </a:p>
          <a:p>
            <a:pPr algn="just">
              <a:spcBef>
                <a:spcPts val="600"/>
              </a:spcBef>
            </a:pPr>
            <a:r>
              <a:rPr lang="en-US" altLang="zh-CN" sz="1600" dirty="0"/>
              <a:t>[13]</a:t>
            </a:r>
            <a:r>
              <a:rPr lang="en-US" altLang="zh-CN" sz="1600" dirty="0" err="1"/>
              <a:t>Vojir</a:t>
            </a:r>
            <a:r>
              <a:rPr lang="en-US" altLang="zh-CN" sz="1600" dirty="0"/>
              <a:t> T, </a:t>
            </a:r>
            <a:r>
              <a:rPr lang="en-US" altLang="zh-CN" sz="1600" dirty="0" err="1"/>
              <a:t>Noskova</a:t>
            </a:r>
            <a:r>
              <a:rPr lang="en-US" altLang="zh-CN" sz="1600" dirty="0"/>
              <a:t> J, </a:t>
            </a:r>
            <a:r>
              <a:rPr lang="en-US" altLang="zh-CN" sz="1600" dirty="0" err="1"/>
              <a:t>Matas</a:t>
            </a:r>
            <a:r>
              <a:rPr lang="en-US" altLang="zh-CN" sz="1600" dirty="0"/>
              <a:t> J. Robust scale-adaptive mean-shift for tracking[J]. Pattern Recognition Letters, 2014, 49: 250-258.</a:t>
            </a:r>
          </a:p>
          <a:p>
            <a:pPr algn="just">
              <a:spcBef>
                <a:spcPts val="600"/>
              </a:spcBef>
            </a:pPr>
            <a:r>
              <a:rPr lang="en-US" altLang="zh-CN" sz="1600" dirty="0"/>
              <a:t>[14]Hare S, </a:t>
            </a:r>
            <a:r>
              <a:rPr lang="en-US" altLang="zh-CN" sz="1600" dirty="0" err="1"/>
              <a:t>Golodetz</a:t>
            </a:r>
            <a:r>
              <a:rPr lang="en-US" altLang="zh-CN" sz="1600" dirty="0"/>
              <a:t> S, </a:t>
            </a:r>
            <a:r>
              <a:rPr lang="en-US" altLang="zh-CN" sz="1600" dirty="0" err="1"/>
              <a:t>Saffari</a:t>
            </a:r>
            <a:r>
              <a:rPr lang="en-US" altLang="zh-CN" sz="1600" dirty="0"/>
              <a:t> A, et al. Struck: Structured output tracking with kernels[J]. IEEE transactions on pattern analysis and machine intelligence, 2016, 38(10): 2096-2109.</a:t>
            </a:r>
          </a:p>
          <a:p>
            <a:pPr algn="just">
              <a:spcBef>
                <a:spcPts val="600"/>
              </a:spcBef>
            </a:pPr>
            <a:r>
              <a:rPr lang="en-US" altLang="zh-CN" sz="1600" dirty="0"/>
              <a:t>[15]</a:t>
            </a:r>
            <a:r>
              <a:rPr lang="en-US" altLang="zh-CN" sz="1600" dirty="0" err="1"/>
              <a:t>Babenko</a:t>
            </a:r>
            <a:r>
              <a:rPr lang="en-US" altLang="zh-CN" sz="1600" dirty="0"/>
              <a:t> B, Yang M H, </a:t>
            </a:r>
            <a:r>
              <a:rPr lang="en-US" altLang="zh-CN" sz="1600" dirty="0" err="1"/>
              <a:t>Belongie</a:t>
            </a:r>
            <a:r>
              <a:rPr lang="en-US" altLang="zh-CN" sz="1600" dirty="0"/>
              <a:t> S. Visual tracking with online multiple instance learning[C]//Computer Vision and Pattern Recognition, 2009. CVPR 2009. IEEE Conference on. IEEE, 2009: 983-990.</a:t>
            </a:r>
          </a:p>
          <a:p>
            <a:pPr algn="just">
              <a:spcBef>
                <a:spcPts val="600"/>
              </a:spcBef>
            </a:pPr>
            <a:r>
              <a:rPr lang="en-US" altLang="zh-CN" sz="1600" dirty="0"/>
              <a:t>[16]Zhang K, Zhang L, Yang M H. Real-time compressive tracking[C]//European conference on computer vision. Springer, Berlin, Heidelberg, 2012: 864-877.</a:t>
            </a:r>
          </a:p>
          <a:p>
            <a:pPr algn="just">
              <a:spcBef>
                <a:spcPts val="600"/>
              </a:spcBef>
            </a:pPr>
            <a:r>
              <a:rPr lang="en-US" altLang="zh-CN" sz="1600" dirty="0"/>
              <a:t>[17]Henriques, João F., et al. “High-speed tracking with kernelized correlation filters.” Pattern Analysis and Machine Intelligence, IEEE Transactions on 37.3 (2015): 583-596.</a:t>
            </a:r>
          </a:p>
          <a:p>
            <a:pPr algn="just">
              <a:spcBef>
                <a:spcPts val="600"/>
              </a:spcBef>
            </a:pPr>
            <a:endParaRPr lang="en-US" altLang="zh-CN" sz="1600" dirty="0"/>
          </a:p>
          <a:p>
            <a:pPr algn="just">
              <a:spcBef>
                <a:spcPts val="600"/>
              </a:spcBef>
            </a:pPr>
            <a:endParaRPr lang="en-US" altLang="zh-CN" sz="1600" dirty="0"/>
          </a:p>
          <a:p>
            <a:pPr algn="just">
              <a:spcBef>
                <a:spcPts val="600"/>
              </a:spcBef>
            </a:pPr>
            <a:endParaRPr lang="en-US" altLang="zh-CN" sz="1600" dirty="0"/>
          </a:p>
          <a:p>
            <a:pPr algn="just">
              <a:spcBef>
                <a:spcPts val="600"/>
              </a:spcBef>
            </a:pPr>
            <a:endParaRPr lang="en-US" altLang="zh-CN" sz="1600" dirty="0"/>
          </a:p>
          <a:p>
            <a:pPr algn="just">
              <a:spcBef>
                <a:spcPts val="600"/>
              </a:spcBef>
            </a:pPr>
            <a:endParaRPr lang="en-US" altLang="zh-CN" sz="1600" dirty="0"/>
          </a:p>
          <a:p>
            <a:pPr algn="just">
              <a:spcBef>
                <a:spcPts val="600"/>
              </a:spcBef>
            </a:pPr>
            <a:endParaRPr lang="zh-CN" altLang="en-US" dirty="0"/>
          </a:p>
        </p:txBody>
      </p:sp>
    </p:spTree>
    <p:extLst>
      <p:ext uri="{BB962C8B-B14F-4D97-AF65-F5344CB8AC3E}">
        <p14:creationId xmlns:p14="http://schemas.microsoft.com/office/powerpoint/2010/main" val="71671270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E8C218-A9E1-4CFD-93A5-8B209866D670}"/>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1ED4F2DD-D0E8-4AB7-82D8-D2761279001E}"/>
              </a:ext>
            </a:extLst>
          </p:cNvPr>
          <p:cNvSpPr>
            <a:spLocks noGrp="1"/>
          </p:cNvSpPr>
          <p:nvPr>
            <p:ph idx="1"/>
          </p:nvPr>
        </p:nvSpPr>
        <p:spPr>
          <a:xfrm>
            <a:off x="395536" y="836712"/>
            <a:ext cx="8434139" cy="5112568"/>
          </a:xfrm>
        </p:spPr>
        <p:txBody>
          <a:bodyPr/>
          <a:lstStyle/>
          <a:p>
            <a:pPr algn="just">
              <a:spcBef>
                <a:spcPts val="600"/>
              </a:spcBef>
            </a:pPr>
            <a:r>
              <a:rPr lang="en-US" altLang="zh-CN" sz="1600" dirty="0"/>
              <a:t>[18]</a:t>
            </a:r>
            <a:r>
              <a:rPr lang="en-US" altLang="zh-CN" sz="1600" dirty="0" err="1"/>
              <a:t>Bolme</a:t>
            </a:r>
            <a:r>
              <a:rPr lang="en-US" altLang="zh-CN" sz="1600" dirty="0"/>
              <a:t> D S, Beveridge J R, Draper B A, et al. Visual object tracking using adaptive correlation filters[C]//Computer Vision and Pattern Recognition (CVPR), 2010 IEEE Conference on. IEEE, 2010: 2544-2550.(MOOSE)</a:t>
            </a:r>
          </a:p>
          <a:p>
            <a:pPr algn="just">
              <a:spcBef>
                <a:spcPts val="600"/>
              </a:spcBef>
            </a:pPr>
            <a:r>
              <a:rPr lang="en-US" altLang="zh-CN" sz="1600" dirty="0"/>
              <a:t>[19]</a:t>
            </a:r>
            <a:r>
              <a:rPr lang="en-US" altLang="zh-CN" sz="1600" dirty="0" err="1"/>
              <a:t>Danelljan</a:t>
            </a:r>
            <a:r>
              <a:rPr lang="en-US" altLang="zh-CN" sz="1600" dirty="0"/>
              <a:t> M, Hager G, Shahbaz Khan F, et al. Learning spatially regularized correlation filters for visual tracking[C]//Proceedings of the IEEE International Conference on Computer Vision. 2015: 4310-4318.</a:t>
            </a:r>
          </a:p>
          <a:p>
            <a:pPr algn="just">
              <a:spcBef>
                <a:spcPts val="600"/>
              </a:spcBef>
            </a:pPr>
            <a:r>
              <a:rPr lang="en-US" altLang="zh-CN" sz="1600" dirty="0"/>
              <a:t>[20]Wang N, Yeung D Y. Learning a deep compact image representation for visual tracking[C]//Advances in neural information processing systems. 2013: 809-817.(DLT)</a:t>
            </a:r>
          </a:p>
          <a:p>
            <a:pPr algn="just">
              <a:spcBef>
                <a:spcPts val="600"/>
              </a:spcBef>
            </a:pPr>
            <a:r>
              <a:rPr lang="en-US" altLang="zh-CN" sz="1600" dirty="0"/>
              <a:t>[21]Wang N, Li S, Gupta A, et al. Transferring rich feature hierarchies for robust visual tracking[J]. </a:t>
            </a:r>
            <a:r>
              <a:rPr lang="en-US" altLang="zh-CN" sz="1600" dirty="0" err="1"/>
              <a:t>arXiv</a:t>
            </a:r>
            <a:r>
              <a:rPr lang="en-US" altLang="zh-CN" sz="1600" dirty="0"/>
              <a:t> preprint arXiv:1501.04587, 2015.</a:t>
            </a:r>
          </a:p>
          <a:p>
            <a:pPr algn="just">
              <a:spcBef>
                <a:spcPts val="600"/>
              </a:spcBef>
            </a:pPr>
            <a:r>
              <a:rPr lang="en-US" altLang="zh-CN" sz="1600" dirty="0"/>
              <a:t>[22]Ma C, Huang J B, Yang X, et al. Hierarchical convolutional features for visual tracking[C]//Proceedings of the IEEE International Conference on Computer Vision. 2015: 3074-3082.</a:t>
            </a:r>
          </a:p>
          <a:p>
            <a:pPr algn="just">
              <a:spcBef>
                <a:spcPts val="600"/>
              </a:spcBef>
            </a:pPr>
            <a:r>
              <a:rPr lang="en-US" altLang="zh-CN" sz="1600" dirty="0"/>
              <a:t>[23]Ma C, Huang J B, Yang X, et al. Robust Visual Tracking via Hierarchical Convolutional Features[J]. </a:t>
            </a:r>
            <a:r>
              <a:rPr lang="en-US" altLang="zh-CN" sz="1600" dirty="0" err="1"/>
              <a:t>arXiv</a:t>
            </a:r>
            <a:r>
              <a:rPr lang="en-US" altLang="zh-CN" sz="1600" dirty="0"/>
              <a:t> preprint arXiv:1707.03816, 2017.</a:t>
            </a:r>
          </a:p>
          <a:p>
            <a:pPr algn="just">
              <a:spcBef>
                <a:spcPts val="600"/>
              </a:spcBef>
            </a:pPr>
            <a:r>
              <a:rPr lang="en-US" altLang="zh-CN" sz="1600" dirty="0"/>
              <a:t>[24]Nam H, Han B. Learning multi-domain convolutional neural networks for visual tracking[C]//Proceedings of the IEEE Conference on Computer Vision and Pattern Recognition. 2016: 4293-4302.</a:t>
            </a:r>
          </a:p>
          <a:p>
            <a:pPr algn="just">
              <a:spcBef>
                <a:spcPts val="600"/>
              </a:spcBef>
            </a:pPr>
            <a:r>
              <a:rPr lang="en-US" altLang="zh-CN" sz="1600" dirty="0"/>
              <a:t>[25]</a:t>
            </a:r>
            <a:r>
              <a:rPr lang="en-US" altLang="zh-CN" sz="1600" dirty="0" err="1"/>
              <a:t>Valmadre</a:t>
            </a:r>
            <a:r>
              <a:rPr lang="en-US" altLang="zh-CN" sz="1600" dirty="0"/>
              <a:t> J, </a:t>
            </a:r>
            <a:r>
              <a:rPr lang="en-US" altLang="zh-CN" sz="1600" dirty="0" err="1"/>
              <a:t>Bertinetto</a:t>
            </a:r>
            <a:r>
              <a:rPr lang="en-US" altLang="zh-CN" sz="1600" dirty="0"/>
              <a:t> L, Henriques J F, et al. End-to-end representation learning for Correlation Filter based tracking[J]. </a:t>
            </a:r>
            <a:r>
              <a:rPr lang="en-US" altLang="zh-CN" sz="1600" dirty="0" err="1"/>
              <a:t>arXiv</a:t>
            </a:r>
            <a:r>
              <a:rPr lang="en-US" altLang="zh-CN" sz="1600" dirty="0"/>
              <a:t> preprint arXiv:1704.06036, 2017.</a:t>
            </a:r>
            <a:endParaRPr lang="zh-CN" altLang="en-US" sz="1600" dirty="0"/>
          </a:p>
          <a:p>
            <a:pPr algn="just">
              <a:spcBef>
                <a:spcPts val="600"/>
              </a:spcBef>
            </a:pPr>
            <a:endParaRPr lang="zh-CN" altLang="en-US" sz="1600" dirty="0"/>
          </a:p>
          <a:p>
            <a:pPr algn="just">
              <a:spcBef>
                <a:spcPts val="600"/>
              </a:spcBef>
            </a:pPr>
            <a:endParaRPr lang="en-US" altLang="zh-CN" sz="1600" dirty="0"/>
          </a:p>
          <a:p>
            <a:pPr algn="just">
              <a:spcBef>
                <a:spcPts val="600"/>
              </a:spcBef>
            </a:pPr>
            <a:endParaRPr lang="en-US" altLang="zh-CN" sz="1600" dirty="0"/>
          </a:p>
          <a:p>
            <a:pPr algn="just">
              <a:spcBef>
                <a:spcPts val="600"/>
              </a:spcBef>
            </a:pPr>
            <a:endParaRPr lang="en-US" altLang="zh-CN" sz="1600" dirty="0"/>
          </a:p>
          <a:p>
            <a:pPr algn="just">
              <a:spcBef>
                <a:spcPts val="600"/>
              </a:spcBef>
            </a:pPr>
            <a:endParaRPr lang="en-US" altLang="zh-CN" sz="1600" dirty="0"/>
          </a:p>
          <a:p>
            <a:pPr algn="just">
              <a:spcBef>
                <a:spcPts val="600"/>
              </a:spcBef>
            </a:pPr>
            <a:endParaRPr lang="en-US" altLang="zh-CN" sz="1600" dirty="0"/>
          </a:p>
          <a:p>
            <a:pPr algn="just">
              <a:spcBef>
                <a:spcPts val="600"/>
              </a:spcBef>
            </a:pPr>
            <a:endParaRPr lang="en-US" altLang="zh-CN" sz="1600" dirty="0"/>
          </a:p>
          <a:p>
            <a:pPr algn="just">
              <a:spcBef>
                <a:spcPts val="600"/>
              </a:spcBef>
            </a:pPr>
            <a:endParaRPr lang="en-US" altLang="zh-CN" sz="1600" dirty="0"/>
          </a:p>
          <a:p>
            <a:pPr algn="just">
              <a:spcBef>
                <a:spcPts val="600"/>
              </a:spcBef>
            </a:pPr>
            <a:endParaRPr lang="en-US" altLang="zh-CN" sz="1600" dirty="0"/>
          </a:p>
          <a:p>
            <a:pPr algn="just">
              <a:spcBef>
                <a:spcPts val="600"/>
              </a:spcBef>
            </a:pPr>
            <a:endParaRPr lang="en-US" altLang="zh-CN" sz="1600" dirty="0"/>
          </a:p>
          <a:p>
            <a:pPr algn="just">
              <a:spcBef>
                <a:spcPts val="600"/>
              </a:spcBef>
            </a:pPr>
            <a:endParaRPr lang="en-US" altLang="zh-CN" sz="1600" dirty="0"/>
          </a:p>
          <a:p>
            <a:pPr algn="just">
              <a:spcBef>
                <a:spcPts val="600"/>
              </a:spcBef>
            </a:pPr>
            <a:endParaRPr lang="en-US" altLang="zh-CN" sz="1600" dirty="0"/>
          </a:p>
          <a:p>
            <a:pPr>
              <a:spcBef>
                <a:spcPts val="600"/>
              </a:spcBef>
            </a:pPr>
            <a:endParaRPr lang="zh-CN" altLang="en-US" dirty="0"/>
          </a:p>
        </p:txBody>
      </p:sp>
    </p:spTree>
    <p:extLst>
      <p:ext uri="{BB962C8B-B14F-4D97-AF65-F5344CB8AC3E}">
        <p14:creationId xmlns:p14="http://schemas.microsoft.com/office/powerpoint/2010/main" val="407461843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54CD0-64EE-49F6-8E40-27F85DFFF512}"/>
              </a:ext>
            </a:extLst>
          </p:cNvPr>
          <p:cNvSpPr>
            <a:spLocks noGrp="1"/>
          </p:cNvSpPr>
          <p:nvPr>
            <p:ph type="title"/>
          </p:nvPr>
        </p:nvSpPr>
        <p:spPr/>
        <p:txBody>
          <a:bodyPr/>
          <a:lstStyle/>
          <a:p>
            <a:r>
              <a:rPr lang="en-US" altLang="zh-CN" dirty="0"/>
              <a:t>OTB50</a:t>
            </a:r>
            <a:endParaRPr lang="zh-CN" altLang="en-US" dirty="0"/>
          </a:p>
        </p:txBody>
      </p:sp>
      <p:sp>
        <p:nvSpPr>
          <p:cNvPr id="3" name="内容占位符 2">
            <a:extLst>
              <a:ext uri="{FF2B5EF4-FFF2-40B4-BE49-F238E27FC236}">
                <a16:creationId xmlns:a16="http://schemas.microsoft.com/office/drawing/2014/main" id="{718BC714-FD94-4679-B797-BD978A6BDAB4}"/>
              </a:ext>
            </a:extLst>
          </p:cNvPr>
          <p:cNvSpPr>
            <a:spLocks noGrp="1"/>
          </p:cNvSpPr>
          <p:nvPr>
            <p:ph idx="1"/>
          </p:nvPr>
        </p:nvSpPr>
        <p:spPr>
          <a:xfrm>
            <a:off x="539552" y="1268760"/>
            <a:ext cx="8290123" cy="3672408"/>
          </a:xfrm>
        </p:spPr>
        <p:txBody>
          <a:bodyPr/>
          <a:lstStyle/>
          <a:p>
            <a:pPr>
              <a:buClr>
                <a:srgbClr val="0D97FF"/>
              </a:buClr>
              <a:buFont typeface="Wingdings" panose="05000000000000000000" pitchFamily="2" charset="2"/>
              <a:buChar char="Ø"/>
            </a:pPr>
            <a:r>
              <a:rPr lang="en-US" altLang="zh-CN" sz="2400" dirty="0"/>
              <a:t>OTB—Online Tracking Benchmark</a:t>
            </a:r>
            <a:r>
              <a:rPr lang="en-US" altLang="zh-CN" sz="2400" baseline="30000" dirty="0"/>
              <a:t>[1]</a:t>
            </a:r>
          </a:p>
          <a:p>
            <a:pPr>
              <a:buClr>
                <a:srgbClr val="0D97FF"/>
              </a:buClr>
            </a:pPr>
            <a:r>
              <a:rPr lang="en-US" altLang="zh-CN" sz="2400" dirty="0"/>
              <a:t>OTB-50</a:t>
            </a:r>
            <a:r>
              <a:rPr lang="en-US" altLang="zh-CN" sz="2400" baseline="30000" dirty="0"/>
              <a:t>   </a:t>
            </a:r>
            <a:r>
              <a:rPr lang="en-US" altLang="zh-CN" sz="2400" dirty="0"/>
              <a:t>(OTB2013):FERET face recognition</a:t>
            </a:r>
            <a:r>
              <a:rPr lang="en-US" altLang="zh-CN" sz="2400" baseline="30000" dirty="0"/>
              <a:t>[2] </a:t>
            </a:r>
            <a:r>
              <a:rPr lang="en-US" altLang="zh-CN" sz="2400" dirty="0"/>
              <a:t>and optical ﬂow dataset</a:t>
            </a:r>
            <a:r>
              <a:rPr lang="en-US" altLang="zh-CN" sz="2400" baseline="30000" dirty="0"/>
              <a:t>[3]</a:t>
            </a:r>
            <a:r>
              <a:rPr lang="en-US" altLang="zh-CN" sz="2400" dirty="0"/>
              <a:t>,</a:t>
            </a:r>
            <a:r>
              <a:rPr lang="en-US" altLang="zh-CN" sz="2400" baseline="30000" dirty="0"/>
              <a:t> </a:t>
            </a:r>
            <a:r>
              <a:rPr lang="en-US" altLang="zh-CN" sz="2400" dirty="0"/>
              <a:t>VIVID</a:t>
            </a:r>
            <a:r>
              <a:rPr lang="en-US" altLang="zh-CN" sz="2400" baseline="30000" dirty="0"/>
              <a:t>[4]</a:t>
            </a:r>
            <a:r>
              <a:rPr lang="en-US" altLang="zh-CN" sz="2400" dirty="0"/>
              <a:t>, CAVIAR</a:t>
            </a:r>
            <a:r>
              <a:rPr lang="en-US" altLang="zh-CN" sz="2400" baseline="30000" dirty="0"/>
              <a:t>[5]</a:t>
            </a:r>
            <a:r>
              <a:rPr lang="zh-CN" altLang="en-US" sz="2400" dirty="0"/>
              <a:t>等</a:t>
            </a:r>
            <a:endParaRPr lang="en-US" altLang="zh-CN" sz="2400" dirty="0"/>
          </a:p>
          <a:p>
            <a:pPr>
              <a:buClr>
                <a:srgbClr val="0D97FF"/>
              </a:buClr>
            </a:pPr>
            <a:r>
              <a:rPr lang="en-US" altLang="zh-CN" sz="2400" dirty="0"/>
              <a:t>50</a:t>
            </a:r>
            <a:r>
              <a:rPr lang="zh-CN" altLang="en-US" sz="2400" dirty="0"/>
              <a:t>个视频集，</a:t>
            </a:r>
            <a:r>
              <a:rPr lang="en-US" altLang="zh-CN" sz="2400" dirty="0"/>
              <a:t>29</a:t>
            </a:r>
            <a:r>
              <a:rPr lang="zh-CN" altLang="en-US" sz="2400" dirty="0"/>
              <a:t>个跟踪算法</a:t>
            </a:r>
            <a:endParaRPr lang="en-US" altLang="zh-CN" sz="2400" dirty="0"/>
          </a:p>
          <a:p>
            <a:pPr>
              <a:buClr>
                <a:srgbClr val="0D97FF"/>
              </a:buClr>
            </a:pPr>
            <a:r>
              <a:rPr lang="zh-CN" altLang="en-US" sz="2400" dirty="0"/>
              <a:t>表示模型</a:t>
            </a:r>
            <a:r>
              <a:rPr lang="en-US" altLang="zh-CN" sz="2400" dirty="0"/>
              <a:t>(Representation Scheme)</a:t>
            </a:r>
            <a:r>
              <a:rPr lang="zh-CN" altLang="en-US" sz="2400" dirty="0"/>
              <a:t>，搜索机理</a:t>
            </a:r>
            <a:r>
              <a:rPr lang="en-US" altLang="zh-CN" sz="2400" dirty="0"/>
              <a:t>(Search Mechanism)</a:t>
            </a:r>
            <a:r>
              <a:rPr lang="zh-CN" altLang="en-US" sz="2400" dirty="0"/>
              <a:t>，模型的更新</a:t>
            </a:r>
            <a:r>
              <a:rPr lang="en-US" altLang="zh-CN" sz="2400" dirty="0"/>
              <a:t>(Model Update)</a:t>
            </a:r>
            <a:r>
              <a:rPr lang="zh-CN" altLang="en-US" sz="2400" dirty="0"/>
              <a:t>，跟踪器的上下文和融合</a:t>
            </a:r>
            <a:r>
              <a:rPr lang="en-US" altLang="zh-CN" sz="2400" dirty="0"/>
              <a:t>(Context and Fusion of Trackers)</a:t>
            </a:r>
            <a:endParaRPr lang="zh-CN" altLang="en-US" sz="2400" dirty="0"/>
          </a:p>
          <a:p>
            <a:pPr>
              <a:buClr>
                <a:srgbClr val="0D97FF"/>
              </a:buClr>
              <a:buFont typeface="Wingdings" panose="05000000000000000000" pitchFamily="2" charset="2"/>
              <a:buChar char="Ø"/>
            </a:pPr>
            <a:endParaRPr lang="zh-CN" altLang="en-US" sz="2400" dirty="0"/>
          </a:p>
        </p:txBody>
      </p:sp>
      <p:sp>
        <p:nvSpPr>
          <p:cNvPr id="4" name="矩形 3">
            <a:extLst>
              <a:ext uri="{FF2B5EF4-FFF2-40B4-BE49-F238E27FC236}">
                <a16:creationId xmlns:a16="http://schemas.microsoft.com/office/drawing/2014/main" id="{02327CF7-3D79-41B5-9DD2-48877434B201}"/>
              </a:ext>
            </a:extLst>
          </p:cNvPr>
          <p:cNvSpPr/>
          <p:nvPr/>
        </p:nvSpPr>
        <p:spPr>
          <a:xfrm>
            <a:off x="170310" y="5445224"/>
            <a:ext cx="8722170" cy="1015663"/>
          </a:xfrm>
          <a:prstGeom prst="rect">
            <a:avLst/>
          </a:prstGeom>
          <a:solidFill>
            <a:srgbClr val="FEF4F0"/>
          </a:solidFill>
          <a:ln w="25400">
            <a:solidFill>
              <a:srgbClr val="FEF4F0"/>
            </a:solidFill>
          </a:ln>
        </p:spPr>
        <p:txBody>
          <a:bodyPr wrap="square">
            <a:spAutoFit/>
          </a:bodyPr>
          <a:lstStyle/>
          <a:p>
            <a:pPr algn="just"/>
            <a:r>
              <a:rPr lang="en-US" altLang="zh-CN" sz="2000" dirty="0">
                <a:latin typeface="Times New Roman" panose="02020603050405020304" pitchFamily="18" charset="0"/>
                <a:cs typeface="Times New Roman" panose="02020603050405020304" pitchFamily="18" charset="0"/>
              </a:rPr>
              <a:t>[1] Wu Y, Lim J, Yang M H. Online object tracking: A benchmark[C]//Proceedings of the IEEE conference on computer vision and pattern recognition. 2013: 2411-2418.</a:t>
            </a:r>
            <a:r>
              <a:rPr lang="zh-CN" altLang="en-US" sz="2000" b="1" u="sng" dirty="0">
                <a:solidFill>
                  <a:srgbClr val="FF0000"/>
                </a:solidFill>
                <a:latin typeface="Times New Roman" panose="02020603050405020304" pitchFamily="18" charset="0"/>
                <a:cs typeface="Times New Roman" panose="02020603050405020304" pitchFamily="18" charset="0"/>
              </a:rPr>
              <a:t>（被引</a:t>
            </a:r>
            <a:r>
              <a:rPr lang="en-US" altLang="zh-CN" sz="2000" b="1" u="sng" dirty="0">
                <a:solidFill>
                  <a:srgbClr val="FF0000"/>
                </a:solidFill>
                <a:latin typeface="Times New Roman" panose="02020603050405020304" pitchFamily="18" charset="0"/>
                <a:cs typeface="Times New Roman" panose="02020603050405020304" pitchFamily="18" charset="0"/>
              </a:rPr>
              <a:t>1441</a:t>
            </a:r>
            <a:r>
              <a:rPr lang="zh-CN" altLang="en-US" sz="2000" b="1" u="sng" dirty="0">
                <a:solidFill>
                  <a:srgbClr val="FF0000"/>
                </a:solidFill>
                <a:latin typeface="Times New Roman" panose="02020603050405020304" pitchFamily="18" charset="0"/>
                <a:cs typeface="Times New Roman" panose="02020603050405020304" pitchFamily="18" charset="0"/>
              </a:rPr>
              <a:t>次）</a:t>
            </a:r>
            <a:endParaRPr lang="en-US" altLang="zh-CN" sz="2000" b="1" u="sn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520227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7FD45-0774-4AB9-8E64-145B111FD44E}"/>
              </a:ext>
            </a:extLst>
          </p:cNvPr>
          <p:cNvSpPr>
            <a:spLocks noGrp="1"/>
          </p:cNvSpPr>
          <p:nvPr>
            <p:ph type="title"/>
          </p:nvPr>
        </p:nvSpPr>
        <p:spPr/>
        <p:txBody>
          <a:bodyPr/>
          <a:lstStyle/>
          <a:p>
            <a:r>
              <a:rPr lang="en-US" altLang="zh-CN" dirty="0"/>
              <a:t>OTB100</a:t>
            </a:r>
            <a:endParaRPr lang="zh-CN" altLang="en-US" dirty="0"/>
          </a:p>
        </p:txBody>
      </p:sp>
      <p:sp>
        <p:nvSpPr>
          <p:cNvPr id="3" name="内容占位符 2">
            <a:extLst>
              <a:ext uri="{FF2B5EF4-FFF2-40B4-BE49-F238E27FC236}">
                <a16:creationId xmlns:a16="http://schemas.microsoft.com/office/drawing/2014/main" id="{4594D060-A4FC-4033-90AE-CD8EE1326D1F}"/>
              </a:ext>
            </a:extLst>
          </p:cNvPr>
          <p:cNvSpPr>
            <a:spLocks noGrp="1"/>
          </p:cNvSpPr>
          <p:nvPr>
            <p:ph idx="1"/>
          </p:nvPr>
        </p:nvSpPr>
        <p:spPr>
          <a:xfrm>
            <a:off x="395536" y="980728"/>
            <a:ext cx="8434139" cy="5112568"/>
          </a:xfrm>
        </p:spPr>
        <p:txBody>
          <a:bodyPr/>
          <a:lstStyle/>
          <a:p>
            <a:pPr>
              <a:spcBef>
                <a:spcPts val="600"/>
              </a:spcBef>
              <a:buClr>
                <a:srgbClr val="0D97FF"/>
              </a:buClr>
            </a:pPr>
            <a:r>
              <a:rPr lang="en-US" altLang="zh-CN" sz="2600" dirty="0"/>
              <a:t>OTB-100</a:t>
            </a:r>
            <a:r>
              <a:rPr lang="en-US" altLang="zh-CN" sz="2600" baseline="30000" dirty="0"/>
              <a:t>   </a:t>
            </a:r>
            <a:r>
              <a:rPr lang="en-US" altLang="zh-CN" sz="2600" dirty="0"/>
              <a:t>(OTB2015)</a:t>
            </a:r>
            <a:r>
              <a:rPr lang="en-US" altLang="zh-CN" sz="2600" baseline="30000" dirty="0"/>
              <a:t>[6]</a:t>
            </a:r>
          </a:p>
          <a:p>
            <a:pPr>
              <a:spcBef>
                <a:spcPts val="600"/>
              </a:spcBef>
              <a:buClr>
                <a:srgbClr val="0D97FF"/>
              </a:buClr>
            </a:pPr>
            <a:r>
              <a:rPr lang="en-US" altLang="zh-CN" sz="2600" dirty="0"/>
              <a:t>100</a:t>
            </a:r>
            <a:r>
              <a:rPr lang="zh-CN" altLang="en-US" sz="2600" dirty="0"/>
              <a:t>个视频集，</a:t>
            </a:r>
            <a:r>
              <a:rPr lang="en-US" altLang="zh-CN" sz="2600" dirty="0"/>
              <a:t>31</a:t>
            </a:r>
            <a:r>
              <a:rPr lang="zh-CN" altLang="en-US" sz="2600" dirty="0"/>
              <a:t>个跟踪算法</a:t>
            </a:r>
            <a:endParaRPr lang="en-US" altLang="zh-CN" sz="2600" dirty="0"/>
          </a:p>
          <a:p>
            <a:pPr>
              <a:spcBef>
                <a:spcPts val="600"/>
              </a:spcBef>
              <a:buFont typeface="Wingdings" panose="05000000000000000000" pitchFamily="2" charset="2"/>
              <a:buChar char="Ø"/>
            </a:pPr>
            <a:endParaRPr lang="zh-CN" altLang="en-US" sz="2600" dirty="0"/>
          </a:p>
        </p:txBody>
      </p:sp>
      <p:sp>
        <p:nvSpPr>
          <p:cNvPr id="7" name="矩形 6">
            <a:extLst>
              <a:ext uri="{FF2B5EF4-FFF2-40B4-BE49-F238E27FC236}">
                <a16:creationId xmlns:a16="http://schemas.microsoft.com/office/drawing/2014/main" id="{F30C4A63-FFC1-4AF9-B073-0D5D65313CCF}"/>
              </a:ext>
            </a:extLst>
          </p:cNvPr>
          <p:cNvSpPr/>
          <p:nvPr/>
        </p:nvSpPr>
        <p:spPr>
          <a:xfrm>
            <a:off x="323528" y="5877272"/>
            <a:ext cx="8491883" cy="707886"/>
          </a:xfrm>
          <a:prstGeom prst="rect">
            <a:avLst/>
          </a:prstGeom>
          <a:solidFill>
            <a:srgbClr val="FEF4F0"/>
          </a:solidFill>
          <a:ln w="25400">
            <a:solidFill>
              <a:srgbClr val="FEF4F0"/>
            </a:solidFill>
          </a:ln>
        </p:spPr>
        <p:txBody>
          <a:bodyPr wrap="square">
            <a:spAutoFit/>
          </a:bodyPr>
          <a:lstStyle/>
          <a:p>
            <a:pPr algn="just"/>
            <a:r>
              <a:rPr lang="en-US" altLang="zh-CN" sz="2000" dirty="0">
                <a:latin typeface="Times New Roman" panose="02020603050405020304" pitchFamily="18" charset="0"/>
                <a:cs typeface="Times New Roman" panose="02020603050405020304" pitchFamily="18" charset="0"/>
              </a:rPr>
              <a:t>[6] Wu Y, Lim J, Yang M H. Object tracking benchmark[J]. IEEE Transactions on Pattern Analysis and Machine Intelligence, 2015, 37(9): 1834-1848.(</a:t>
            </a:r>
            <a:r>
              <a:rPr lang="zh-CN" altLang="en-US" sz="2000" dirty="0">
                <a:latin typeface="Times New Roman" panose="02020603050405020304" pitchFamily="18" charset="0"/>
                <a:cs typeface="Times New Roman" panose="02020603050405020304" pitchFamily="18" charset="0"/>
              </a:rPr>
              <a:t>被引</a:t>
            </a:r>
            <a:r>
              <a:rPr lang="en-US" altLang="zh-CN" sz="2000" dirty="0">
                <a:latin typeface="Times New Roman" panose="02020603050405020304" pitchFamily="18" charset="0"/>
                <a:cs typeface="Times New Roman" panose="02020603050405020304" pitchFamily="18" charset="0"/>
              </a:rPr>
              <a:t>301</a:t>
            </a:r>
            <a:r>
              <a:rPr lang="zh-CN" altLang="en-US" sz="2000" dirty="0">
                <a:latin typeface="Times New Roman" panose="02020603050405020304" pitchFamily="18" charset="0"/>
                <a:cs typeface="Times New Roman" panose="02020603050405020304" pitchFamily="18" charset="0"/>
              </a:rPr>
              <a:t>次</a:t>
            </a:r>
            <a:r>
              <a:rPr lang="en-US" altLang="zh-CN" sz="2000" dirty="0">
                <a:latin typeface="Times New Roman" panose="02020603050405020304" pitchFamily="18" charset="0"/>
                <a:cs typeface="Times New Roman" panose="02020603050405020304" pitchFamily="18" charset="0"/>
              </a:rPr>
              <a:t>)</a:t>
            </a:r>
          </a:p>
        </p:txBody>
      </p:sp>
      <p:pic>
        <p:nvPicPr>
          <p:cNvPr id="8" name="图片 7">
            <a:extLst>
              <a:ext uri="{FF2B5EF4-FFF2-40B4-BE49-F238E27FC236}">
                <a16:creationId xmlns:a16="http://schemas.microsoft.com/office/drawing/2014/main" id="{541853B0-FDFF-4EB9-85BF-0F1E084A03A0}"/>
              </a:ext>
            </a:extLst>
          </p:cNvPr>
          <p:cNvPicPr>
            <a:picLocks noChangeAspect="1"/>
          </p:cNvPicPr>
          <p:nvPr/>
        </p:nvPicPr>
        <p:blipFill>
          <a:blip r:embed="rId2"/>
          <a:stretch>
            <a:fillRect/>
          </a:stretch>
        </p:blipFill>
        <p:spPr>
          <a:xfrm>
            <a:off x="5035419" y="1988840"/>
            <a:ext cx="3852000" cy="3631955"/>
          </a:xfrm>
          <a:prstGeom prst="rect">
            <a:avLst/>
          </a:prstGeom>
        </p:spPr>
      </p:pic>
      <p:pic>
        <p:nvPicPr>
          <p:cNvPr id="9" name="图片 8">
            <a:extLst>
              <a:ext uri="{FF2B5EF4-FFF2-40B4-BE49-F238E27FC236}">
                <a16:creationId xmlns:a16="http://schemas.microsoft.com/office/drawing/2014/main" id="{983738B8-0F10-4634-A49B-339914E89182}"/>
              </a:ext>
            </a:extLst>
          </p:cNvPr>
          <p:cNvPicPr>
            <a:picLocks noChangeAspect="1"/>
          </p:cNvPicPr>
          <p:nvPr/>
        </p:nvPicPr>
        <p:blipFill>
          <a:blip r:embed="rId3"/>
          <a:stretch>
            <a:fillRect/>
          </a:stretch>
        </p:blipFill>
        <p:spPr>
          <a:xfrm>
            <a:off x="251520" y="1988840"/>
            <a:ext cx="4572000" cy="3632504"/>
          </a:xfrm>
          <a:prstGeom prst="rect">
            <a:avLst/>
          </a:prstGeom>
        </p:spPr>
      </p:pic>
    </p:spTree>
    <p:extLst>
      <p:ext uri="{BB962C8B-B14F-4D97-AF65-F5344CB8AC3E}">
        <p14:creationId xmlns:p14="http://schemas.microsoft.com/office/powerpoint/2010/main" val="76446172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F88738-F894-4AD5-93DE-9F427494E2D2}"/>
              </a:ext>
            </a:extLst>
          </p:cNvPr>
          <p:cNvSpPr>
            <a:spLocks noGrp="1"/>
          </p:cNvSpPr>
          <p:nvPr>
            <p:ph type="title"/>
          </p:nvPr>
        </p:nvSpPr>
        <p:spPr/>
        <p:txBody>
          <a:bodyPr/>
          <a:lstStyle/>
          <a:p>
            <a:r>
              <a:rPr lang="en-US" altLang="zh-CN" dirty="0"/>
              <a:t>OTB50/OTB100</a:t>
            </a:r>
            <a:endParaRPr lang="zh-CN" altLang="en-US" dirty="0"/>
          </a:p>
        </p:txBody>
      </p:sp>
      <p:sp>
        <p:nvSpPr>
          <p:cNvPr id="3" name="内容占位符 2">
            <a:extLst>
              <a:ext uri="{FF2B5EF4-FFF2-40B4-BE49-F238E27FC236}">
                <a16:creationId xmlns:a16="http://schemas.microsoft.com/office/drawing/2014/main" id="{84B93750-E145-4768-BE47-FEC61EB98056}"/>
              </a:ext>
            </a:extLst>
          </p:cNvPr>
          <p:cNvSpPr>
            <a:spLocks noGrp="1"/>
          </p:cNvSpPr>
          <p:nvPr>
            <p:ph idx="1"/>
          </p:nvPr>
        </p:nvSpPr>
        <p:spPr/>
        <p:txBody>
          <a:bodyPr/>
          <a:lstStyle/>
          <a:p>
            <a:r>
              <a:rPr lang="en-US" altLang="zh-CN" dirty="0"/>
              <a:t>OTB</a:t>
            </a:r>
            <a:r>
              <a:rPr lang="zh-CN" altLang="en-US" dirty="0"/>
              <a:t>的提出意义重大！</a:t>
            </a:r>
            <a:endParaRPr lang="en-US" altLang="zh-CN" dirty="0"/>
          </a:p>
          <a:p>
            <a:pPr lvl="1"/>
            <a:r>
              <a:rPr lang="zh-CN" altLang="en-US" dirty="0"/>
              <a:t>标准</a:t>
            </a:r>
            <a:endParaRPr lang="en-US" altLang="zh-CN" dirty="0"/>
          </a:p>
          <a:p>
            <a:pPr lvl="2"/>
            <a:r>
              <a:rPr lang="zh-CN" altLang="en-US" dirty="0"/>
              <a:t>数据集</a:t>
            </a:r>
            <a:endParaRPr lang="en-US" altLang="zh-CN" dirty="0"/>
          </a:p>
          <a:p>
            <a:pPr lvl="2"/>
            <a:r>
              <a:rPr lang="zh-CN" altLang="en-US" dirty="0"/>
              <a:t>评价指标</a:t>
            </a:r>
            <a:endParaRPr lang="en-US" altLang="zh-CN" dirty="0"/>
          </a:p>
          <a:p>
            <a:pPr lvl="2"/>
            <a:r>
              <a:rPr lang="zh-CN" altLang="en-US" dirty="0"/>
              <a:t>跟踪要求</a:t>
            </a:r>
            <a:endParaRPr lang="en-US" altLang="zh-CN" dirty="0"/>
          </a:p>
          <a:p>
            <a:pPr lvl="1"/>
            <a:r>
              <a:rPr lang="zh-CN" altLang="en-US" dirty="0"/>
              <a:t>平台</a:t>
            </a:r>
            <a:endParaRPr lang="en-US" altLang="zh-CN" dirty="0"/>
          </a:p>
          <a:p>
            <a:pPr lvl="2"/>
            <a:r>
              <a:rPr lang="zh-CN" altLang="en-US" dirty="0"/>
              <a:t>整合资源</a:t>
            </a:r>
            <a:endParaRPr lang="en-US" altLang="zh-CN" dirty="0"/>
          </a:p>
          <a:p>
            <a:pPr lvl="2"/>
            <a:r>
              <a:rPr lang="zh-CN" altLang="en-US" dirty="0"/>
              <a:t>促进了跟踪算法的发展</a:t>
            </a:r>
          </a:p>
        </p:txBody>
      </p:sp>
      <p:sp>
        <p:nvSpPr>
          <p:cNvPr id="4" name="矩形 3">
            <a:extLst>
              <a:ext uri="{FF2B5EF4-FFF2-40B4-BE49-F238E27FC236}">
                <a16:creationId xmlns:a16="http://schemas.microsoft.com/office/drawing/2014/main" id="{5C4F2B11-050B-49A9-9C78-4A9A70CFA955}"/>
              </a:ext>
            </a:extLst>
          </p:cNvPr>
          <p:cNvSpPr/>
          <p:nvPr/>
        </p:nvSpPr>
        <p:spPr>
          <a:xfrm>
            <a:off x="544153" y="5589240"/>
            <a:ext cx="8136904" cy="923330"/>
          </a:xfrm>
          <a:prstGeom prst="rect">
            <a:avLst/>
          </a:prstGeom>
          <a:solidFill>
            <a:srgbClr val="FEF4F0"/>
          </a:solidFill>
          <a:ln w="25400">
            <a:solidFill>
              <a:srgbClr val="FEF4F0"/>
            </a:solidFill>
          </a:ln>
        </p:spPr>
        <p:txBody>
          <a:bodyPr wrap="square">
            <a:spAutoFit/>
          </a:bodyPr>
          <a:lstStyle/>
          <a:p>
            <a:pPr algn="just"/>
            <a:r>
              <a:rPr lang="en-US" altLang="zh-CN" sz="2000" dirty="0">
                <a:latin typeface="Times New Roman" panose="02020603050405020304" pitchFamily="18" charset="0"/>
                <a:cs typeface="Times New Roman" panose="02020603050405020304" pitchFamily="18" charset="0"/>
              </a:rPr>
              <a:t>[7]Blake A, </a:t>
            </a:r>
            <a:r>
              <a:rPr lang="en-US" altLang="zh-CN" sz="2000" dirty="0" err="1">
                <a:latin typeface="Times New Roman" panose="02020603050405020304" pitchFamily="18" charset="0"/>
                <a:cs typeface="Times New Roman" panose="02020603050405020304" pitchFamily="18" charset="0"/>
              </a:rPr>
              <a:t>Isard</a:t>
            </a:r>
            <a:r>
              <a:rPr lang="en-US" altLang="zh-CN" sz="2000" dirty="0">
                <a:latin typeface="Times New Roman" panose="02020603050405020304" pitchFamily="18" charset="0"/>
                <a:cs typeface="Times New Roman" panose="02020603050405020304" pitchFamily="18" charset="0"/>
              </a:rPr>
              <a:t> M. The CONDENSATION algorithm-conditional density propagation and applications to visual tracking[C]//Advances in Neural Information Processing Systems. </a:t>
            </a:r>
            <a:r>
              <a:rPr lang="en-US" altLang="zh-CN" sz="2000" dirty="0">
                <a:solidFill>
                  <a:srgbClr val="FF0000"/>
                </a:solidFill>
                <a:latin typeface="Times New Roman" panose="02020603050405020304" pitchFamily="18" charset="0"/>
                <a:cs typeface="Times New Roman" panose="02020603050405020304" pitchFamily="18" charset="0"/>
              </a:rPr>
              <a:t>1997</a:t>
            </a:r>
            <a:r>
              <a:rPr lang="en-US" altLang="zh-CN" sz="2000" dirty="0">
                <a:latin typeface="Times New Roman" panose="02020603050405020304" pitchFamily="18" charset="0"/>
                <a:cs typeface="Times New Roman" panose="02020603050405020304" pitchFamily="18" charset="0"/>
              </a:rPr>
              <a:t>: 361-367.</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095712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85B3C-4511-4BE9-BA02-609D47FAEBCD}"/>
              </a:ext>
            </a:extLst>
          </p:cNvPr>
          <p:cNvSpPr>
            <a:spLocks noGrp="1"/>
          </p:cNvSpPr>
          <p:nvPr>
            <p:ph type="title"/>
          </p:nvPr>
        </p:nvSpPr>
        <p:spPr/>
        <p:txBody>
          <a:bodyPr/>
          <a:lstStyle/>
          <a:p>
            <a:r>
              <a:rPr lang="en-US" altLang="zh-CN" dirty="0"/>
              <a:t>VOT</a:t>
            </a:r>
            <a:r>
              <a:rPr lang="zh-CN" altLang="en-US" dirty="0"/>
              <a:t> </a:t>
            </a:r>
            <a:r>
              <a:rPr lang="en-US" altLang="zh-CN" dirty="0"/>
              <a:t>challenge</a:t>
            </a:r>
            <a:endParaRPr lang="zh-CN" altLang="en-US" dirty="0"/>
          </a:p>
        </p:txBody>
      </p:sp>
      <p:sp>
        <p:nvSpPr>
          <p:cNvPr id="3" name="内容占位符 2">
            <a:extLst>
              <a:ext uri="{FF2B5EF4-FFF2-40B4-BE49-F238E27FC236}">
                <a16:creationId xmlns:a16="http://schemas.microsoft.com/office/drawing/2014/main" id="{87D6B099-E4FE-4ECB-AD71-E0BFBA077290}"/>
              </a:ext>
            </a:extLst>
          </p:cNvPr>
          <p:cNvSpPr>
            <a:spLocks noGrp="1"/>
          </p:cNvSpPr>
          <p:nvPr>
            <p:ph idx="1"/>
          </p:nvPr>
        </p:nvSpPr>
        <p:spPr>
          <a:xfrm>
            <a:off x="323528" y="980728"/>
            <a:ext cx="8640960" cy="5616624"/>
          </a:xfrm>
        </p:spPr>
        <p:txBody>
          <a:bodyPr/>
          <a:lstStyle/>
          <a:p>
            <a:r>
              <a:rPr lang="en-US" altLang="zh-CN" sz="2600" dirty="0"/>
              <a:t>VOT 2013 </a:t>
            </a:r>
            <a:r>
              <a:rPr lang="en-US" altLang="zh-CN" sz="2600" baseline="30000" dirty="0"/>
              <a:t>[8]</a:t>
            </a:r>
            <a:r>
              <a:rPr lang="en-US" altLang="zh-CN" sz="2600" dirty="0"/>
              <a:t> /VOT 2014 </a:t>
            </a:r>
            <a:r>
              <a:rPr lang="en-US" altLang="zh-CN" sz="2600" baseline="30000" dirty="0"/>
              <a:t>[9]</a:t>
            </a:r>
            <a:r>
              <a:rPr lang="en-US" altLang="zh-CN" sz="2600" dirty="0"/>
              <a:t> / VOT 2015 </a:t>
            </a:r>
            <a:r>
              <a:rPr lang="en-US" altLang="zh-CN" sz="2600" baseline="30000" dirty="0"/>
              <a:t>[10] </a:t>
            </a:r>
            <a:r>
              <a:rPr lang="en-US" altLang="zh-CN" sz="2600" dirty="0"/>
              <a:t>/ VOT 2016 </a:t>
            </a:r>
            <a:r>
              <a:rPr lang="en-US" altLang="zh-CN" sz="2600" baseline="30000" dirty="0"/>
              <a:t>[11] </a:t>
            </a:r>
          </a:p>
          <a:p>
            <a:r>
              <a:rPr lang="en-US" altLang="zh-CN" sz="2600" dirty="0"/>
              <a:t>2016 vs.</a:t>
            </a:r>
            <a:r>
              <a:rPr lang="zh-CN" altLang="en-US" sz="2600" dirty="0"/>
              <a:t> </a:t>
            </a:r>
            <a:r>
              <a:rPr lang="en-US" altLang="zh-CN" sz="2600" dirty="0"/>
              <a:t>2015</a:t>
            </a:r>
          </a:p>
          <a:p>
            <a:pPr lvl="1"/>
            <a:r>
              <a:rPr lang="zh-CN" altLang="en-US" sz="2000" dirty="0"/>
              <a:t>数据集：增加了利用分割方法获取目标形状，然后得到</a:t>
            </a:r>
            <a:r>
              <a:rPr lang="en-US" altLang="zh-CN" sz="2000" dirty="0"/>
              <a:t>BB</a:t>
            </a:r>
            <a:r>
              <a:rPr lang="zh-CN" altLang="en-US" sz="2000" dirty="0"/>
              <a:t>的方法；</a:t>
            </a:r>
            <a:endParaRPr lang="en-US" altLang="zh-CN" sz="2000" dirty="0"/>
          </a:p>
          <a:p>
            <a:pPr lvl="1"/>
            <a:r>
              <a:rPr lang="en-US" altLang="zh-CN" sz="2000" dirty="0"/>
              <a:t>Tracker :   70  vs.  62</a:t>
            </a:r>
          </a:p>
          <a:p>
            <a:pPr lvl="1"/>
            <a:r>
              <a:rPr lang="en-US" altLang="zh-CN" sz="2000" dirty="0"/>
              <a:t>8</a:t>
            </a:r>
            <a:r>
              <a:rPr lang="zh-CN" altLang="en-US" sz="2000" dirty="0"/>
              <a:t>个基于</a:t>
            </a:r>
            <a:r>
              <a:rPr lang="en-US" altLang="zh-CN" sz="2000" dirty="0"/>
              <a:t>CNN</a:t>
            </a:r>
            <a:r>
              <a:rPr lang="zh-CN" altLang="en-US" sz="2000" dirty="0"/>
              <a:t>的方法</a:t>
            </a:r>
            <a:r>
              <a:rPr lang="en-US" altLang="zh-CN" sz="2000" dirty="0"/>
              <a:t>(3)</a:t>
            </a:r>
            <a:r>
              <a:rPr lang="zh-CN" altLang="en-US" sz="2000" dirty="0"/>
              <a:t>，</a:t>
            </a:r>
            <a:r>
              <a:rPr lang="en-US" altLang="zh-CN" sz="2000" dirty="0"/>
              <a:t>13</a:t>
            </a:r>
            <a:r>
              <a:rPr lang="zh-CN" altLang="en-US" sz="2000" dirty="0"/>
              <a:t>个相关滤波方法的变形，</a:t>
            </a:r>
            <a:r>
              <a:rPr lang="en-US" altLang="zh-CN" sz="2000" dirty="0"/>
              <a:t>7</a:t>
            </a:r>
            <a:r>
              <a:rPr lang="zh-CN" altLang="en-US" sz="2000" dirty="0"/>
              <a:t>个结合了相关滤波的输出和颜色特征，</a:t>
            </a:r>
            <a:r>
              <a:rPr lang="en-US" altLang="zh-CN" sz="2000" dirty="0"/>
              <a:t>6</a:t>
            </a:r>
            <a:r>
              <a:rPr lang="zh-CN" altLang="en-US" sz="2000" dirty="0"/>
              <a:t>个结合了</a:t>
            </a:r>
            <a:r>
              <a:rPr lang="en-US" altLang="zh-CN" sz="2000" dirty="0"/>
              <a:t>CNN</a:t>
            </a:r>
            <a:r>
              <a:rPr lang="zh-CN" altLang="en-US" sz="2000" dirty="0"/>
              <a:t>和相关滤波等等</a:t>
            </a:r>
            <a:r>
              <a:rPr lang="en-US" altLang="zh-CN" sz="2000" dirty="0"/>
              <a:t>(~12)</a:t>
            </a:r>
          </a:p>
          <a:p>
            <a:r>
              <a:rPr lang="en-US" altLang="zh-CN" sz="2600" dirty="0"/>
              <a:t>2015 vs. 2014</a:t>
            </a:r>
          </a:p>
          <a:p>
            <a:pPr lvl="1"/>
            <a:r>
              <a:rPr lang="zh-CN" altLang="en-US" sz="2200" dirty="0"/>
              <a:t>数据集：</a:t>
            </a:r>
            <a:r>
              <a:rPr lang="en-US" altLang="zh-CN" sz="2200" dirty="0"/>
              <a:t>60 vs. 25;  Trackers: 61 vs. 37</a:t>
            </a:r>
          </a:p>
          <a:p>
            <a:r>
              <a:rPr lang="en-US" altLang="zh-CN" sz="2600" dirty="0"/>
              <a:t>2014 vs. 2013</a:t>
            </a:r>
          </a:p>
          <a:p>
            <a:pPr lvl="1"/>
            <a:r>
              <a:rPr lang="zh-CN" altLang="en-US" sz="2200" dirty="0"/>
              <a:t>数据集：</a:t>
            </a:r>
            <a:r>
              <a:rPr lang="en-US" altLang="zh-CN" sz="2200" dirty="0"/>
              <a:t>25 vs. 16;  Tracker:  37 vs. 26</a:t>
            </a:r>
          </a:p>
          <a:p>
            <a:pPr lvl="1"/>
            <a:r>
              <a:rPr lang="zh-CN" altLang="en-US" sz="2200" dirty="0"/>
              <a:t>重新标注视频序列，并将</a:t>
            </a:r>
            <a:r>
              <a:rPr lang="en-US" altLang="zh-CN" sz="2200" dirty="0"/>
              <a:t>scale rotation</a:t>
            </a:r>
            <a:r>
              <a:rPr lang="zh-CN" altLang="en-US" sz="2200" dirty="0"/>
              <a:t>加入其中</a:t>
            </a:r>
            <a:endParaRPr lang="en-US" altLang="zh-CN" sz="2200" dirty="0"/>
          </a:p>
        </p:txBody>
      </p:sp>
    </p:spTree>
    <p:extLst>
      <p:ext uri="{BB962C8B-B14F-4D97-AF65-F5344CB8AC3E}">
        <p14:creationId xmlns:p14="http://schemas.microsoft.com/office/powerpoint/2010/main" val="23466507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19C44-184A-4BEE-B885-15E158C7C87A}"/>
              </a:ext>
            </a:extLst>
          </p:cNvPr>
          <p:cNvSpPr>
            <a:spLocks noGrp="1"/>
          </p:cNvSpPr>
          <p:nvPr>
            <p:ph type="title"/>
          </p:nvPr>
        </p:nvSpPr>
        <p:spPr/>
        <p:txBody>
          <a:bodyPr/>
          <a:lstStyle/>
          <a:p>
            <a:r>
              <a:rPr lang="en-US" altLang="zh-CN" dirty="0"/>
              <a:t>OTB  vs.</a:t>
            </a:r>
            <a:r>
              <a:rPr lang="zh-CN" altLang="en-US" dirty="0"/>
              <a:t> </a:t>
            </a:r>
            <a:r>
              <a:rPr lang="en-US" altLang="zh-CN" dirty="0"/>
              <a:t>VOT</a:t>
            </a:r>
            <a:endParaRPr lang="zh-CN" altLang="en-US" dirty="0"/>
          </a:p>
        </p:txBody>
      </p:sp>
      <p:sp>
        <p:nvSpPr>
          <p:cNvPr id="3" name="内容占位符 2">
            <a:extLst>
              <a:ext uri="{FF2B5EF4-FFF2-40B4-BE49-F238E27FC236}">
                <a16:creationId xmlns:a16="http://schemas.microsoft.com/office/drawing/2014/main" id="{D8386043-7C7B-4E5B-833E-4E49919988CE}"/>
              </a:ext>
            </a:extLst>
          </p:cNvPr>
          <p:cNvSpPr>
            <a:spLocks noGrp="1"/>
          </p:cNvSpPr>
          <p:nvPr>
            <p:ph idx="1"/>
          </p:nvPr>
        </p:nvSpPr>
        <p:spPr/>
        <p:txBody>
          <a:bodyPr/>
          <a:lstStyle/>
          <a:p>
            <a:r>
              <a:rPr lang="en-US" altLang="zh-CN" sz="2600" dirty="0"/>
              <a:t>OTB</a:t>
            </a:r>
            <a:r>
              <a:rPr lang="zh-CN" altLang="en-US" sz="2600" dirty="0"/>
              <a:t>包括</a:t>
            </a:r>
            <a:r>
              <a:rPr lang="en-US" altLang="zh-CN" sz="2600" dirty="0"/>
              <a:t>25%</a:t>
            </a:r>
            <a:r>
              <a:rPr lang="zh-CN" altLang="en-US" sz="2600" dirty="0"/>
              <a:t>的灰度序列，但</a:t>
            </a:r>
            <a:r>
              <a:rPr lang="en-US" altLang="zh-CN" sz="2600" dirty="0"/>
              <a:t>VOT</a:t>
            </a:r>
            <a:r>
              <a:rPr lang="zh-CN" altLang="en-US" sz="2600" dirty="0"/>
              <a:t>都是彩色序列</a:t>
            </a:r>
            <a:endParaRPr lang="en-US" altLang="zh-CN" sz="2600" dirty="0"/>
          </a:p>
          <a:p>
            <a:r>
              <a:rPr lang="zh-CN" altLang="en-US" sz="2600" dirty="0"/>
              <a:t>两个库的评价指标不一样</a:t>
            </a:r>
            <a:endParaRPr lang="en-US" altLang="zh-CN" sz="2600" dirty="0"/>
          </a:p>
          <a:p>
            <a:r>
              <a:rPr lang="en-US" altLang="zh-CN" sz="2600" dirty="0"/>
              <a:t>OTB</a:t>
            </a:r>
            <a:r>
              <a:rPr lang="zh-CN" altLang="en-US" sz="2600" dirty="0"/>
              <a:t>是随机帧开始，或矩形框加随机干扰初始化</a:t>
            </a:r>
            <a:endParaRPr lang="en-US" altLang="zh-CN" sz="2600" dirty="0"/>
          </a:p>
          <a:p>
            <a:r>
              <a:rPr lang="en-US" altLang="zh-CN" sz="2600" dirty="0"/>
              <a:t>VOT</a:t>
            </a:r>
            <a:r>
              <a:rPr lang="zh-CN" altLang="en-US" sz="2600" dirty="0"/>
              <a:t>是第一帧初始化去跑，每次跟踪失败</a:t>
            </a:r>
            <a:r>
              <a:rPr lang="en-US" altLang="zh-CN" sz="2600" dirty="0"/>
              <a:t>(</a:t>
            </a:r>
            <a:r>
              <a:rPr lang="zh-CN" altLang="en-US" sz="2600" dirty="0"/>
              <a:t>预测框和标注框不重叠</a:t>
            </a:r>
            <a:r>
              <a:rPr lang="en-US" altLang="zh-CN" sz="2600" dirty="0"/>
              <a:t>)</a:t>
            </a:r>
            <a:r>
              <a:rPr lang="zh-CN" altLang="en-US" sz="2600" dirty="0"/>
              <a:t>时，</a:t>
            </a:r>
            <a:r>
              <a:rPr lang="en-US" altLang="zh-CN" sz="2600" dirty="0"/>
              <a:t>5</a:t>
            </a:r>
            <a:r>
              <a:rPr lang="zh-CN" altLang="en-US" sz="2600" dirty="0"/>
              <a:t>帧之后再次初始化，</a:t>
            </a:r>
            <a:r>
              <a:rPr lang="en-US" altLang="zh-CN" sz="2600" dirty="0"/>
              <a:t>VOT</a:t>
            </a:r>
            <a:r>
              <a:rPr lang="zh-CN" altLang="en-US" sz="2600" dirty="0"/>
              <a:t>以</a:t>
            </a:r>
            <a:r>
              <a:rPr lang="en-US" altLang="zh-CN" sz="2600" dirty="0"/>
              <a:t>short-term</a:t>
            </a:r>
            <a:r>
              <a:rPr lang="zh-CN" altLang="en-US" sz="2600" dirty="0"/>
              <a:t>为主，且认为跟踪检测应该在一起永不分离，</a:t>
            </a:r>
            <a:r>
              <a:rPr lang="en-US" altLang="zh-CN" sz="2600" dirty="0" err="1"/>
              <a:t>detecter</a:t>
            </a:r>
            <a:r>
              <a:rPr lang="zh-CN" altLang="en-US" sz="2600" dirty="0"/>
              <a:t>会多次初始化</a:t>
            </a:r>
            <a:r>
              <a:rPr lang="en-US" altLang="zh-CN" sz="2600" dirty="0"/>
              <a:t>tracker</a:t>
            </a:r>
            <a:r>
              <a:rPr lang="zh-CN" altLang="en-US" sz="2600" dirty="0"/>
              <a:t>。</a:t>
            </a:r>
          </a:p>
        </p:txBody>
      </p:sp>
    </p:spTree>
    <p:extLst>
      <p:ext uri="{BB962C8B-B14F-4D97-AF65-F5344CB8AC3E}">
        <p14:creationId xmlns:p14="http://schemas.microsoft.com/office/powerpoint/2010/main" val="301611749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59B64-F9B0-4CD7-97E5-8314B6F43D73}"/>
              </a:ext>
            </a:extLst>
          </p:cNvPr>
          <p:cNvSpPr>
            <a:spLocks noGrp="1"/>
          </p:cNvSpPr>
          <p:nvPr>
            <p:ph type="title"/>
          </p:nvPr>
        </p:nvSpPr>
        <p:spPr/>
        <p:txBody>
          <a:bodyPr/>
          <a:lstStyle/>
          <a:p>
            <a:r>
              <a:rPr lang="zh-CN" altLang="en-US" dirty="0"/>
              <a:t>评价指标</a:t>
            </a:r>
            <a:r>
              <a:rPr lang="en-US" altLang="zh-CN" dirty="0"/>
              <a:t>——</a:t>
            </a:r>
            <a:r>
              <a:rPr lang="zh-CN" altLang="en-US" dirty="0"/>
              <a:t>数据集分类</a:t>
            </a:r>
          </a:p>
        </p:txBody>
      </p:sp>
      <p:sp>
        <p:nvSpPr>
          <p:cNvPr id="5" name="内容占位符 4">
            <a:extLst>
              <a:ext uri="{FF2B5EF4-FFF2-40B4-BE49-F238E27FC236}">
                <a16:creationId xmlns:a16="http://schemas.microsoft.com/office/drawing/2014/main" id="{B82F07FD-9F6E-4BEF-A4A3-FC125D86F01D}"/>
              </a:ext>
            </a:extLst>
          </p:cNvPr>
          <p:cNvSpPr>
            <a:spLocks noGrp="1"/>
          </p:cNvSpPr>
          <p:nvPr>
            <p:ph idx="1"/>
          </p:nvPr>
        </p:nvSpPr>
        <p:spPr>
          <a:xfrm>
            <a:off x="395536" y="980728"/>
            <a:ext cx="8434139" cy="5112568"/>
          </a:xfrm>
        </p:spPr>
        <p:txBody>
          <a:bodyPr/>
          <a:lstStyle/>
          <a:p>
            <a:r>
              <a:rPr lang="zh-CN" altLang="en-US" sz="2600" dirty="0"/>
              <a:t>数据集分类</a:t>
            </a:r>
          </a:p>
        </p:txBody>
      </p:sp>
      <p:graphicFrame>
        <p:nvGraphicFramePr>
          <p:cNvPr id="6" name="内容占位符 3">
            <a:extLst>
              <a:ext uri="{FF2B5EF4-FFF2-40B4-BE49-F238E27FC236}">
                <a16:creationId xmlns:a16="http://schemas.microsoft.com/office/drawing/2014/main" id="{E75214D8-9362-43D1-899B-0F6EBB277707}"/>
              </a:ext>
            </a:extLst>
          </p:cNvPr>
          <p:cNvGraphicFramePr>
            <a:graphicFrameLocks/>
          </p:cNvGraphicFramePr>
          <p:nvPr>
            <p:extLst>
              <p:ext uri="{D42A27DB-BD31-4B8C-83A1-F6EECF244321}">
                <p14:modId xmlns:p14="http://schemas.microsoft.com/office/powerpoint/2010/main" val="3793201054"/>
              </p:ext>
            </p:extLst>
          </p:nvPr>
        </p:nvGraphicFramePr>
        <p:xfrm>
          <a:off x="1254691" y="1577789"/>
          <a:ext cx="6984776" cy="5091571"/>
        </p:xfrm>
        <a:graphic>
          <a:graphicData uri="http://schemas.openxmlformats.org/drawingml/2006/table">
            <a:tbl>
              <a:tblPr>
                <a:tableStyleId>{E8B1032C-EA38-4F05-BA0D-38AFFFC7BED3}</a:tableStyleId>
              </a:tblPr>
              <a:tblGrid>
                <a:gridCol w="715479">
                  <a:extLst>
                    <a:ext uri="{9D8B030D-6E8A-4147-A177-3AD203B41FA5}">
                      <a16:colId xmlns:a16="http://schemas.microsoft.com/office/drawing/2014/main" val="4174133947"/>
                    </a:ext>
                  </a:extLst>
                </a:gridCol>
                <a:gridCol w="6269297">
                  <a:extLst>
                    <a:ext uri="{9D8B030D-6E8A-4147-A177-3AD203B41FA5}">
                      <a16:colId xmlns:a16="http://schemas.microsoft.com/office/drawing/2014/main" val="2410571518"/>
                    </a:ext>
                  </a:extLst>
                </a:gridCol>
              </a:tblGrid>
              <a:tr h="417666">
                <a:tc>
                  <a:txBody>
                    <a:bodyPr/>
                    <a:lstStyle/>
                    <a:p>
                      <a:pPr algn="ctr"/>
                      <a:r>
                        <a:rPr lang="zh-CN" altLang="en-US" sz="1600" dirty="0">
                          <a:ln>
                            <a:noFill/>
                          </a:ln>
                          <a:effectLst/>
                        </a:rPr>
                        <a:t>属  性</a:t>
                      </a:r>
                      <a:endParaRPr lang="zh-CN" altLang="en-US" sz="1600" dirty="0">
                        <a:ln>
                          <a:noFill/>
                        </a:ln>
                        <a:solidFill>
                          <a:schemeClr val="tx1"/>
                        </a:solidFill>
                      </a:endParaRPr>
                    </a:p>
                  </a:txBody>
                  <a:tcPr marL="0" marR="0" marT="0" marB="0" anchor="ctr"/>
                </a:tc>
                <a:tc>
                  <a:txBody>
                    <a:bodyPr/>
                    <a:lstStyle/>
                    <a:p>
                      <a:pPr algn="ctr"/>
                      <a:r>
                        <a:rPr lang="zh-CN" altLang="en-US" sz="1600" dirty="0">
                          <a:ln>
                            <a:noFill/>
                          </a:ln>
                          <a:effectLst/>
                        </a:rPr>
                        <a:t>描  述</a:t>
                      </a:r>
                      <a:endParaRPr lang="zh-CN" altLang="en-US" sz="1600" dirty="0">
                        <a:ln>
                          <a:noFill/>
                        </a:ln>
                        <a:solidFill>
                          <a:schemeClr val="tx1"/>
                        </a:solidFill>
                      </a:endParaRPr>
                    </a:p>
                  </a:txBody>
                  <a:tcPr marL="0" marR="0" marT="0" marB="0" anchor="ctr"/>
                </a:tc>
                <a:extLst>
                  <a:ext uri="{0D108BD9-81ED-4DB2-BD59-A6C34878D82A}">
                    <a16:rowId xmlns:a16="http://schemas.microsoft.com/office/drawing/2014/main" val="2279760711"/>
                  </a:ext>
                </a:extLst>
              </a:tr>
              <a:tr h="417666">
                <a:tc>
                  <a:txBody>
                    <a:bodyPr/>
                    <a:lstStyle/>
                    <a:p>
                      <a:pPr algn="ctr"/>
                      <a:r>
                        <a:rPr lang="en-US" sz="1400" dirty="0">
                          <a:ln>
                            <a:noFill/>
                          </a:ln>
                          <a:effectLst/>
                        </a:rPr>
                        <a:t>IV</a:t>
                      </a:r>
                      <a:endParaRPr lang="en-US" sz="1400" dirty="0">
                        <a:ln>
                          <a:noFill/>
                        </a:ln>
                        <a:solidFill>
                          <a:schemeClr val="tx1"/>
                        </a:solidFill>
                      </a:endParaRPr>
                    </a:p>
                  </a:txBody>
                  <a:tcPr marL="0" marR="0" marT="0" marB="0" anchor="ctr"/>
                </a:tc>
                <a:tc>
                  <a:txBody>
                    <a:bodyPr/>
                    <a:lstStyle/>
                    <a:p>
                      <a:pPr algn="l"/>
                      <a:r>
                        <a:rPr lang="zh-CN" altLang="en-US" sz="1400" dirty="0">
                          <a:ln>
                            <a:noFill/>
                          </a:ln>
                          <a:effectLst/>
                        </a:rPr>
                        <a:t>  光照变化 </a:t>
                      </a:r>
                      <a:r>
                        <a:rPr lang="en-US" altLang="zh-CN" sz="1400" dirty="0">
                          <a:ln>
                            <a:noFill/>
                          </a:ln>
                          <a:effectLst/>
                        </a:rPr>
                        <a:t>-</a:t>
                      </a:r>
                      <a:r>
                        <a:rPr lang="zh-CN" altLang="en-US" sz="1400" dirty="0">
                          <a:ln>
                            <a:noFill/>
                          </a:ln>
                          <a:effectLst/>
                        </a:rPr>
                        <a:t>目标区域内的光照剧烈变化</a:t>
                      </a:r>
                      <a:endParaRPr lang="zh-CN" altLang="en-US" sz="1400" dirty="0">
                        <a:ln>
                          <a:noFill/>
                        </a:ln>
                        <a:solidFill>
                          <a:schemeClr val="tx1"/>
                        </a:solidFill>
                      </a:endParaRPr>
                    </a:p>
                  </a:txBody>
                  <a:tcPr marL="0" marR="0" marT="0" marB="0" anchor="ctr"/>
                </a:tc>
                <a:extLst>
                  <a:ext uri="{0D108BD9-81ED-4DB2-BD59-A6C34878D82A}">
                    <a16:rowId xmlns:a16="http://schemas.microsoft.com/office/drawing/2014/main" val="554119882"/>
                  </a:ext>
                </a:extLst>
              </a:tr>
              <a:tr h="460812">
                <a:tc>
                  <a:txBody>
                    <a:bodyPr/>
                    <a:lstStyle/>
                    <a:p>
                      <a:pPr algn="ctr"/>
                      <a:r>
                        <a:rPr lang="en-US" sz="1400" dirty="0">
                          <a:ln>
                            <a:noFill/>
                          </a:ln>
                          <a:effectLst/>
                        </a:rPr>
                        <a:t>SV</a:t>
                      </a:r>
                      <a:endParaRPr lang="en-US" sz="1400" dirty="0">
                        <a:ln>
                          <a:noFill/>
                        </a:ln>
                        <a:solidFill>
                          <a:schemeClr val="tx1"/>
                        </a:solidFill>
                      </a:endParaRPr>
                    </a:p>
                  </a:txBody>
                  <a:tcPr marL="0" marR="0" marT="0" marB="0" anchor="ctr"/>
                </a:tc>
                <a:tc>
                  <a:txBody>
                    <a:bodyPr/>
                    <a:lstStyle/>
                    <a:p>
                      <a:pPr algn="l"/>
                      <a:r>
                        <a:rPr lang="zh-CN" altLang="en-US" sz="1400" dirty="0">
                          <a:ln>
                            <a:noFill/>
                          </a:ln>
                          <a:effectLst/>
                        </a:rPr>
                        <a:t>  尺度变化 </a:t>
                      </a:r>
                      <a:r>
                        <a:rPr lang="en-US" altLang="zh-CN" sz="1400" dirty="0">
                          <a:ln>
                            <a:noFill/>
                          </a:ln>
                          <a:effectLst/>
                        </a:rPr>
                        <a:t>-</a:t>
                      </a:r>
                      <a:r>
                        <a:rPr lang="zh-CN" altLang="en-US" sz="1400" dirty="0">
                          <a:ln>
                            <a:noFill/>
                          </a:ln>
                          <a:effectLst/>
                        </a:rPr>
                        <a:t>第一帧中和当前帧中的边界框尺寸之比的范围超过</a:t>
                      </a:r>
                      <a:r>
                        <a:rPr lang="en-US" altLang="zh-CN" sz="1400" dirty="0">
                          <a:ln>
                            <a:noFill/>
                          </a:ln>
                          <a:effectLst/>
                        </a:rPr>
                        <a:t>[1/</a:t>
                      </a:r>
                      <a:r>
                        <a:rPr lang="en-US" altLang="zh-CN" sz="1400" dirty="0" err="1">
                          <a:ln>
                            <a:noFill/>
                          </a:ln>
                          <a:effectLst/>
                        </a:rPr>
                        <a:t>ts</a:t>
                      </a:r>
                      <a:r>
                        <a:rPr lang="en-US" altLang="zh-CN" sz="1400" dirty="0">
                          <a:ln>
                            <a:noFill/>
                          </a:ln>
                          <a:effectLst/>
                        </a:rPr>
                        <a:t>, </a:t>
                      </a:r>
                      <a:r>
                        <a:rPr lang="en-US" altLang="zh-CN" sz="1400" dirty="0" err="1">
                          <a:ln>
                            <a:noFill/>
                          </a:ln>
                          <a:effectLst/>
                        </a:rPr>
                        <a:t>ts</a:t>
                      </a:r>
                      <a:r>
                        <a:rPr lang="en-US" altLang="zh-CN" sz="1400" dirty="0">
                          <a:ln>
                            <a:noFill/>
                          </a:ln>
                          <a:effectLst/>
                        </a:rPr>
                        <a:t>]</a:t>
                      </a:r>
                      <a:r>
                        <a:rPr lang="zh-CN" altLang="en-US" sz="1400" dirty="0">
                          <a:ln>
                            <a:noFill/>
                          </a:ln>
                          <a:effectLst/>
                        </a:rPr>
                        <a:t>， </a:t>
                      </a:r>
                      <a:r>
                        <a:rPr lang="en-US" altLang="zh-CN" sz="1400" dirty="0" err="1">
                          <a:ln>
                            <a:noFill/>
                          </a:ln>
                          <a:effectLst/>
                        </a:rPr>
                        <a:t>ts</a:t>
                      </a:r>
                      <a:r>
                        <a:rPr lang="en-US" altLang="zh-CN" sz="1400" dirty="0">
                          <a:ln>
                            <a:noFill/>
                          </a:ln>
                          <a:effectLst/>
                        </a:rPr>
                        <a:t>    &gt;1 (</a:t>
                      </a:r>
                      <a:r>
                        <a:rPr lang="en-US" altLang="zh-CN" sz="1400" dirty="0" err="1">
                          <a:ln>
                            <a:noFill/>
                          </a:ln>
                          <a:effectLst/>
                        </a:rPr>
                        <a:t>ts</a:t>
                      </a:r>
                      <a:r>
                        <a:rPr lang="en-US" altLang="zh-CN" sz="1400" dirty="0">
                          <a:ln>
                            <a:noFill/>
                          </a:ln>
                          <a:effectLst/>
                        </a:rPr>
                        <a:t>=2)</a:t>
                      </a:r>
                      <a:endParaRPr lang="zh-CN" altLang="en-US" sz="1400" dirty="0">
                        <a:ln>
                          <a:noFill/>
                        </a:ln>
                        <a:solidFill>
                          <a:schemeClr val="tx1"/>
                        </a:solidFill>
                      </a:endParaRPr>
                    </a:p>
                  </a:txBody>
                  <a:tcPr marL="0" marR="0" marT="0" marB="0" anchor="ctr"/>
                </a:tc>
                <a:extLst>
                  <a:ext uri="{0D108BD9-81ED-4DB2-BD59-A6C34878D82A}">
                    <a16:rowId xmlns:a16="http://schemas.microsoft.com/office/drawing/2014/main" val="1199458647"/>
                  </a:ext>
                </a:extLst>
              </a:tr>
              <a:tr h="417666">
                <a:tc>
                  <a:txBody>
                    <a:bodyPr/>
                    <a:lstStyle/>
                    <a:p>
                      <a:pPr algn="ctr"/>
                      <a:r>
                        <a:rPr lang="en-US" sz="1400" dirty="0">
                          <a:ln>
                            <a:noFill/>
                          </a:ln>
                          <a:effectLst/>
                        </a:rPr>
                        <a:t>OCC</a:t>
                      </a:r>
                      <a:endParaRPr lang="en-US" sz="1400" dirty="0">
                        <a:ln>
                          <a:noFill/>
                        </a:ln>
                        <a:solidFill>
                          <a:schemeClr val="tx1"/>
                        </a:solidFill>
                      </a:endParaRPr>
                    </a:p>
                  </a:txBody>
                  <a:tcPr marL="0" marR="0" marT="0" marB="0" anchor="ctr"/>
                </a:tc>
                <a:tc>
                  <a:txBody>
                    <a:bodyPr/>
                    <a:lstStyle/>
                    <a:p>
                      <a:pPr algn="l"/>
                      <a:r>
                        <a:rPr lang="zh-CN" altLang="en-US" sz="1400" dirty="0">
                          <a:ln>
                            <a:noFill/>
                          </a:ln>
                          <a:effectLst/>
                        </a:rPr>
                        <a:t>  遮挡 </a:t>
                      </a:r>
                      <a:r>
                        <a:rPr lang="en-US" altLang="zh-CN" sz="1400" dirty="0">
                          <a:ln>
                            <a:noFill/>
                          </a:ln>
                          <a:effectLst/>
                        </a:rPr>
                        <a:t>-</a:t>
                      </a:r>
                      <a:r>
                        <a:rPr lang="zh-CN" altLang="en-US" sz="1400" dirty="0">
                          <a:ln>
                            <a:noFill/>
                          </a:ln>
                          <a:effectLst/>
                        </a:rPr>
                        <a:t>目标被部分或全部遮挡</a:t>
                      </a:r>
                      <a:endParaRPr lang="zh-CN" altLang="en-US" sz="1400" dirty="0">
                        <a:ln>
                          <a:noFill/>
                        </a:ln>
                        <a:solidFill>
                          <a:schemeClr val="tx1"/>
                        </a:solidFill>
                      </a:endParaRPr>
                    </a:p>
                  </a:txBody>
                  <a:tcPr marL="0" marR="0" marT="0" marB="0" anchor="ctr"/>
                </a:tc>
                <a:extLst>
                  <a:ext uri="{0D108BD9-81ED-4DB2-BD59-A6C34878D82A}">
                    <a16:rowId xmlns:a16="http://schemas.microsoft.com/office/drawing/2014/main" val="1970899773"/>
                  </a:ext>
                </a:extLst>
              </a:tr>
              <a:tr h="417666">
                <a:tc>
                  <a:txBody>
                    <a:bodyPr/>
                    <a:lstStyle/>
                    <a:p>
                      <a:pPr algn="ctr"/>
                      <a:r>
                        <a:rPr lang="en-US" sz="1400" dirty="0">
                          <a:ln>
                            <a:noFill/>
                          </a:ln>
                          <a:effectLst/>
                        </a:rPr>
                        <a:t>DEF</a:t>
                      </a:r>
                      <a:endParaRPr lang="en-US" sz="1400" dirty="0">
                        <a:ln>
                          <a:noFill/>
                        </a:ln>
                        <a:solidFill>
                          <a:schemeClr val="tx1"/>
                        </a:solidFill>
                      </a:endParaRPr>
                    </a:p>
                  </a:txBody>
                  <a:tcPr marL="0" marR="0" marT="0" marB="0" anchor="ctr"/>
                </a:tc>
                <a:tc>
                  <a:txBody>
                    <a:bodyPr/>
                    <a:lstStyle/>
                    <a:p>
                      <a:pPr algn="l"/>
                      <a:r>
                        <a:rPr lang="zh-CN" altLang="en-US" sz="1400" dirty="0">
                          <a:ln>
                            <a:noFill/>
                          </a:ln>
                          <a:effectLst/>
                        </a:rPr>
                        <a:t>  形变 </a:t>
                      </a:r>
                      <a:r>
                        <a:rPr lang="en-US" altLang="zh-CN" sz="1400" dirty="0">
                          <a:ln>
                            <a:noFill/>
                          </a:ln>
                          <a:effectLst/>
                        </a:rPr>
                        <a:t>-</a:t>
                      </a:r>
                      <a:r>
                        <a:rPr lang="zh-CN" altLang="en-US" sz="1400" dirty="0">
                          <a:ln>
                            <a:noFill/>
                          </a:ln>
                          <a:effectLst/>
                        </a:rPr>
                        <a:t>非刚体目标发生形变</a:t>
                      </a:r>
                      <a:endParaRPr lang="zh-CN" altLang="en-US" sz="1400" dirty="0">
                        <a:ln>
                          <a:noFill/>
                        </a:ln>
                        <a:solidFill>
                          <a:schemeClr val="tx1"/>
                        </a:solidFill>
                      </a:endParaRPr>
                    </a:p>
                  </a:txBody>
                  <a:tcPr marL="0" marR="0" marT="0" marB="0" anchor="ctr"/>
                </a:tc>
                <a:extLst>
                  <a:ext uri="{0D108BD9-81ED-4DB2-BD59-A6C34878D82A}">
                    <a16:rowId xmlns:a16="http://schemas.microsoft.com/office/drawing/2014/main" val="734242326"/>
                  </a:ext>
                </a:extLst>
              </a:tr>
              <a:tr h="417666">
                <a:tc>
                  <a:txBody>
                    <a:bodyPr/>
                    <a:lstStyle/>
                    <a:p>
                      <a:pPr algn="ctr"/>
                      <a:r>
                        <a:rPr lang="en-US" sz="1400" dirty="0">
                          <a:ln>
                            <a:noFill/>
                          </a:ln>
                          <a:effectLst/>
                        </a:rPr>
                        <a:t>MB</a:t>
                      </a:r>
                      <a:endParaRPr lang="en-US" sz="1400" dirty="0">
                        <a:ln>
                          <a:noFill/>
                        </a:ln>
                        <a:solidFill>
                          <a:schemeClr val="tx1"/>
                        </a:solidFill>
                      </a:endParaRPr>
                    </a:p>
                  </a:txBody>
                  <a:tcPr marL="0" marR="0" marT="0" marB="0" anchor="ctr"/>
                </a:tc>
                <a:tc>
                  <a:txBody>
                    <a:bodyPr/>
                    <a:lstStyle/>
                    <a:p>
                      <a:pPr algn="l"/>
                      <a:r>
                        <a:rPr lang="zh-CN" altLang="en-US" sz="1400" dirty="0">
                          <a:ln>
                            <a:noFill/>
                          </a:ln>
                          <a:effectLst/>
                        </a:rPr>
                        <a:t>  运动模糊 </a:t>
                      </a:r>
                      <a:r>
                        <a:rPr lang="en-US" altLang="zh-CN" sz="1400" dirty="0">
                          <a:ln>
                            <a:noFill/>
                          </a:ln>
                          <a:effectLst/>
                        </a:rPr>
                        <a:t>-</a:t>
                      </a:r>
                      <a:r>
                        <a:rPr lang="zh-CN" altLang="en-US" sz="1400" dirty="0">
                          <a:ln>
                            <a:noFill/>
                          </a:ln>
                          <a:effectLst/>
                        </a:rPr>
                        <a:t>目标或摄像机的运动导致的目标区域变模糊</a:t>
                      </a:r>
                      <a:endParaRPr lang="zh-CN" altLang="en-US" sz="1400" dirty="0">
                        <a:ln>
                          <a:noFill/>
                        </a:ln>
                        <a:solidFill>
                          <a:schemeClr val="tx1"/>
                        </a:solidFill>
                      </a:endParaRPr>
                    </a:p>
                  </a:txBody>
                  <a:tcPr marL="0" marR="0" marT="0" marB="0" anchor="ctr"/>
                </a:tc>
                <a:extLst>
                  <a:ext uri="{0D108BD9-81ED-4DB2-BD59-A6C34878D82A}">
                    <a16:rowId xmlns:a16="http://schemas.microsoft.com/office/drawing/2014/main" val="1717202854"/>
                  </a:ext>
                </a:extLst>
              </a:tr>
              <a:tr h="417666">
                <a:tc>
                  <a:txBody>
                    <a:bodyPr/>
                    <a:lstStyle/>
                    <a:p>
                      <a:pPr algn="ctr"/>
                      <a:r>
                        <a:rPr lang="en-US" sz="1400" dirty="0">
                          <a:ln>
                            <a:noFill/>
                          </a:ln>
                          <a:effectLst/>
                        </a:rPr>
                        <a:t>FM</a:t>
                      </a:r>
                      <a:endParaRPr lang="en-US" sz="1400" dirty="0">
                        <a:ln>
                          <a:noFill/>
                        </a:ln>
                        <a:solidFill>
                          <a:schemeClr val="tx1"/>
                        </a:solidFill>
                      </a:endParaRPr>
                    </a:p>
                  </a:txBody>
                  <a:tcPr marL="0" marR="0" marT="0" marB="0" anchor="ctr"/>
                </a:tc>
                <a:tc>
                  <a:txBody>
                    <a:bodyPr/>
                    <a:lstStyle/>
                    <a:p>
                      <a:pPr algn="l"/>
                      <a:r>
                        <a:rPr lang="zh-CN" altLang="en-US" sz="1400" dirty="0">
                          <a:ln>
                            <a:noFill/>
                          </a:ln>
                          <a:effectLst/>
                        </a:rPr>
                        <a:t>  快速运动 </a:t>
                      </a:r>
                      <a:r>
                        <a:rPr lang="en-US" altLang="zh-CN" sz="1400" dirty="0">
                          <a:ln>
                            <a:noFill/>
                          </a:ln>
                          <a:effectLst/>
                        </a:rPr>
                        <a:t>- </a:t>
                      </a:r>
                      <a:r>
                        <a:rPr lang="en-US" sz="1400" dirty="0">
                          <a:ln>
                            <a:noFill/>
                          </a:ln>
                          <a:effectLst/>
                        </a:rPr>
                        <a:t>ground truth</a:t>
                      </a:r>
                      <a:r>
                        <a:rPr lang="zh-CN" altLang="en-US" sz="1400" dirty="0">
                          <a:ln>
                            <a:noFill/>
                          </a:ln>
                          <a:effectLst/>
                        </a:rPr>
                        <a:t>的运动大于</a:t>
                      </a:r>
                      <a:r>
                        <a:rPr lang="en-US" sz="1400" dirty="0">
                          <a:ln>
                            <a:noFill/>
                          </a:ln>
                          <a:effectLst/>
                        </a:rPr>
                        <a:t>tm</a:t>
                      </a:r>
                      <a:r>
                        <a:rPr lang="zh-CN" altLang="en-US" sz="1400" dirty="0">
                          <a:ln>
                            <a:noFill/>
                          </a:ln>
                          <a:effectLst/>
                        </a:rPr>
                        <a:t>个像素点</a:t>
                      </a:r>
                      <a:r>
                        <a:rPr lang="en-US" altLang="zh-CN" sz="1400" dirty="0">
                          <a:ln>
                            <a:noFill/>
                          </a:ln>
                          <a:effectLst/>
                        </a:rPr>
                        <a:t>(</a:t>
                      </a:r>
                      <a:r>
                        <a:rPr lang="en-US" sz="1400" dirty="0">
                          <a:ln>
                            <a:noFill/>
                          </a:ln>
                          <a:effectLst/>
                        </a:rPr>
                        <a:t>tm=20)</a:t>
                      </a:r>
                      <a:endParaRPr lang="en-US" sz="1400" dirty="0">
                        <a:ln>
                          <a:noFill/>
                        </a:ln>
                        <a:solidFill>
                          <a:schemeClr val="tx1"/>
                        </a:solidFill>
                      </a:endParaRPr>
                    </a:p>
                  </a:txBody>
                  <a:tcPr marL="0" marR="0" marT="0" marB="0" anchor="ctr"/>
                </a:tc>
                <a:extLst>
                  <a:ext uri="{0D108BD9-81ED-4DB2-BD59-A6C34878D82A}">
                    <a16:rowId xmlns:a16="http://schemas.microsoft.com/office/drawing/2014/main" val="3784322662"/>
                  </a:ext>
                </a:extLst>
              </a:tr>
              <a:tr h="417666">
                <a:tc>
                  <a:txBody>
                    <a:bodyPr/>
                    <a:lstStyle/>
                    <a:p>
                      <a:pPr algn="ctr"/>
                      <a:r>
                        <a:rPr lang="en-US" sz="1400" dirty="0">
                          <a:ln>
                            <a:noFill/>
                          </a:ln>
                          <a:effectLst/>
                        </a:rPr>
                        <a:t>IPR</a:t>
                      </a:r>
                      <a:endParaRPr lang="en-US" sz="1400" dirty="0">
                        <a:ln>
                          <a:noFill/>
                        </a:ln>
                        <a:solidFill>
                          <a:schemeClr val="tx1"/>
                        </a:solidFill>
                      </a:endParaRPr>
                    </a:p>
                  </a:txBody>
                  <a:tcPr marL="0" marR="0" marT="0" marB="0" anchor="ctr"/>
                </a:tc>
                <a:tc>
                  <a:txBody>
                    <a:bodyPr/>
                    <a:lstStyle/>
                    <a:p>
                      <a:pPr algn="l"/>
                      <a:r>
                        <a:rPr lang="zh-CN" altLang="en-US" sz="1400" dirty="0">
                          <a:ln>
                            <a:noFill/>
                          </a:ln>
                          <a:effectLst/>
                        </a:rPr>
                        <a:t>  平面内旋转 </a:t>
                      </a:r>
                      <a:r>
                        <a:rPr lang="en-US" altLang="zh-CN" sz="1400" dirty="0">
                          <a:ln>
                            <a:noFill/>
                          </a:ln>
                          <a:effectLst/>
                        </a:rPr>
                        <a:t>-</a:t>
                      </a:r>
                      <a:r>
                        <a:rPr lang="zh-CN" altLang="en-US" sz="1400" dirty="0">
                          <a:ln>
                            <a:noFill/>
                          </a:ln>
                          <a:effectLst/>
                        </a:rPr>
                        <a:t>目标在图像平面内发生旋转</a:t>
                      </a:r>
                      <a:endParaRPr lang="zh-CN" altLang="en-US" sz="1400" dirty="0">
                        <a:ln>
                          <a:noFill/>
                        </a:ln>
                        <a:solidFill>
                          <a:schemeClr val="tx1"/>
                        </a:solidFill>
                      </a:endParaRPr>
                    </a:p>
                  </a:txBody>
                  <a:tcPr marL="0" marR="0" marT="0" marB="0" anchor="ctr"/>
                </a:tc>
                <a:extLst>
                  <a:ext uri="{0D108BD9-81ED-4DB2-BD59-A6C34878D82A}">
                    <a16:rowId xmlns:a16="http://schemas.microsoft.com/office/drawing/2014/main" val="89014174"/>
                  </a:ext>
                </a:extLst>
              </a:tr>
              <a:tr h="417666">
                <a:tc>
                  <a:txBody>
                    <a:bodyPr/>
                    <a:lstStyle/>
                    <a:p>
                      <a:pPr algn="ctr"/>
                      <a:r>
                        <a:rPr lang="en-US" sz="1400" dirty="0">
                          <a:ln>
                            <a:noFill/>
                          </a:ln>
                          <a:effectLst/>
                        </a:rPr>
                        <a:t>OPR</a:t>
                      </a:r>
                      <a:endParaRPr lang="en-US" sz="1400" dirty="0">
                        <a:ln>
                          <a:noFill/>
                        </a:ln>
                        <a:solidFill>
                          <a:schemeClr val="tx1"/>
                        </a:solidFill>
                      </a:endParaRPr>
                    </a:p>
                  </a:txBody>
                  <a:tcPr marL="0" marR="0" marT="0" marB="0" anchor="ctr"/>
                </a:tc>
                <a:tc>
                  <a:txBody>
                    <a:bodyPr/>
                    <a:lstStyle/>
                    <a:p>
                      <a:pPr algn="l"/>
                      <a:r>
                        <a:rPr lang="zh-CN" altLang="en-US" sz="1400" dirty="0">
                          <a:ln>
                            <a:noFill/>
                          </a:ln>
                          <a:effectLst/>
                        </a:rPr>
                        <a:t>  平面外旋转 </a:t>
                      </a:r>
                      <a:r>
                        <a:rPr lang="en-US" altLang="zh-CN" sz="1400" dirty="0">
                          <a:ln>
                            <a:noFill/>
                          </a:ln>
                          <a:effectLst/>
                        </a:rPr>
                        <a:t>-</a:t>
                      </a:r>
                      <a:r>
                        <a:rPr lang="zh-CN" altLang="en-US" sz="1400" dirty="0">
                          <a:ln>
                            <a:noFill/>
                          </a:ln>
                          <a:effectLst/>
                        </a:rPr>
                        <a:t>目标在图像平面外发生旋转</a:t>
                      </a:r>
                      <a:endParaRPr lang="zh-CN" altLang="en-US" sz="1400" dirty="0">
                        <a:ln>
                          <a:noFill/>
                        </a:ln>
                        <a:solidFill>
                          <a:schemeClr val="tx1"/>
                        </a:solidFill>
                      </a:endParaRPr>
                    </a:p>
                  </a:txBody>
                  <a:tcPr marL="0" marR="0" marT="0" marB="0" anchor="ctr"/>
                </a:tc>
                <a:extLst>
                  <a:ext uri="{0D108BD9-81ED-4DB2-BD59-A6C34878D82A}">
                    <a16:rowId xmlns:a16="http://schemas.microsoft.com/office/drawing/2014/main" val="3928876567"/>
                  </a:ext>
                </a:extLst>
              </a:tr>
              <a:tr h="424664">
                <a:tc>
                  <a:txBody>
                    <a:bodyPr/>
                    <a:lstStyle/>
                    <a:p>
                      <a:pPr algn="ctr"/>
                      <a:r>
                        <a:rPr lang="en-US" sz="1400" dirty="0">
                          <a:ln>
                            <a:noFill/>
                          </a:ln>
                          <a:effectLst/>
                        </a:rPr>
                        <a:t>OV</a:t>
                      </a:r>
                      <a:endParaRPr lang="en-US" sz="1400" dirty="0">
                        <a:ln>
                          <a:noFill/>
                        </a:ln>
                        <a:solidFill>
                          <a:schemeClr val="tx1"/>
                        </a:solidFill>
                      </a:endParaRPr>
                    </a:p>
                  </a:txBody>
                  <a:tcPr marL="0" marR="0" marT="0" marB="0" anchor="ctr"/>
                </a:tc>
                <a:tc>
                  <a:txBody>
                    <a:bodyPr/>
                    <a:lstStyle/>
                    <a:p>
                      <a:pPr algn="l"/>
                      <a:r>
                        <a:rPr lang="zh-CN" altLang="en-US" sz="1400" dirty="0">
                          <a:ln>
                            <a:noFill/>
                          </a:ln>
                          <a:effectLst/>
                        </a:rPr>
                        <a:t>  超出视野 </a:t>
                      </a:r>
                      <a:r>
                        <a:rPr lang="en-US" altLang="zh-CN" sz="1400" dirty="0">
                          <a:ln>
                            <a:noFill/>
                          </a:ln>
                          <a:effectLst/>
                        </a:rPr>
                        <a:t>-</a:t>
                      </a:r>
                      <a:r>
                        <a:rPr lang="zh-CN" altLang="en-US" sz="1400" dirty="0">
                          <a:ln>
                            <a:noFill/>
                          </a:ln>
                          <a:effectLst/>
                        </a:rPr>
                        <a:t>目标的一部分离开视野</a:t>
                      </a:r>
                      <a:endParaRPr lang="zh-CN" altLang="en-US" sz="1400" dirty="0">
                        <a:ln>
                          <a:noFill/>
                        </a:ln>
                        <a:solidFill>
                          <a:schemeClr val="tx1"/>
                        </a:solidFill>
                      </a:endParaRPr>
                    </a:p>
                  </a:txBody>
                  <a:tcPr marL="0" marR="0" marT="0" marB="0" anchor="ctr"/>
                </a:tc>
                <a:extLst>
                  <a:ext uri="{0D108BD9-81ED-4DB2-BD59-A6C34878D82A}">
                    <a16:rowId xmlns:a16="http://schemas.microsoft.com/office/drawing/2014/main" val="3705925583"/>
                  </a:ext>
                </a:extLst>
              </a:tr>
              <a:tr h="447101">
                <a:tc>
                  <a:txBody>
                    <a:bodyPr/>
                    <a:lstStyle/>
                    <a:p>
                      <a:pPr algn="ctr"/>
                      <a:r>
                        <a:rPr lang="en-US" sz="1400" dirty="0">
                          <a:ln>
                            <a:noFill/>
                          </a:ln>
                          <a:effectLst/>
                        </a:rPr>
                        <a:t>BC</a:t>
                      </a:r>
                      <a:endParaRPr lang="en-US" sz="1400" dirty="0">
                        <a:ln>
                          <a:noFill/>
                        </a:ln>
                        <a:solidFill>
                          <a:schemeClr val="tx1"/>
                        </a:solidFill>
                      </a:endParaRPr>
                    </a:p>
                  </a:txBody>
                  <a:tcPr marL="0" marR="0" marT="0" marB="0" anchor="ctr"/>
                </a:tc>
                <a:tc>
                  <a:txBody>
                    <a:bodyPr/>
                    <a:lstStyle/>
                    <a:p>
                      <a:pPr algn="l"/>
                      <a:r>
                        <a:rPr lang="zh-CN" altLang="en-US" sz="1400" dirty="0">
                          <a:ln>
                            <a:noFill/>
                          </a:ln>
                          <a:effectLst/>
                        </a:rPr>
                        <a:t>  背景杂斑 </a:t>
                      </a:r>
                      <a:r>
                        <a:rPr lang="en-US" altLang="zh-CN" sz="1400" dirty="0">
                          <a:ln>
                            <a:noFill/>
                          </a:ln>
                          <a:effectLst/>
                        </a:rPr>
                        <a:t>-</a:t>
                      </a:r>
                      <a:r>
                        <a:rPr lang="zh-CN" altLang="en-US" sz="1400" dirty="0">
                          <a:ln>
                            <a:noFill/>
                          </a:ln>
                          <a:effectLst/>
                        </a:rPr>
                        <a:t>目标附近的背景具有和目标类似的颜色或纹理</a:t>
                      </a:r>
                      <a:endParaRPr lang="zh-CN" altLang="en-US" sz="1400" dirty="0">
                        <a:ln>
                          <a:noFill/>
                        </a:ln>
                        <a:solidFill>
                          <a:schemeClr val="tx1"/>
                        </a:solidFill>
                      </a:endParaRPr>
                    </a:p>
                  </a:txBody>
                  <a:tcPr marL="0" marR="0" marT="0" marB="0" anchor="ctr"/>
                </a:tc>
                <a:extLst>
                  <a:ext uri="{0D108BD9-81ED-4DB2-BD59-A6C34878D82A}">
                    <a16:rowId xmlns:a16="http://schemas.microsoft.com/office/drawing/2014/main" val="2077773097"/>
                  </a:ext>
                </a:extLst>
              </a:tr>
              <a:tr h="417666">
                <a:tc>
                  <a:txBody>
                    <a:bodyPr/>
                    <a:lstStyle/>
                    <a:p>
                      <a:pPr algn="ctr"/>
                      <a:r>
                        <a:rPr lang="en-US" sz="1400" dirty="0">
                          <a:ln>
                            <a:noFill/>
                          </a:ln>
                          <a:effectLst/>
                        </a:rPr>
                        <a:t>LR</a:t>
                      </a:r>
                      <a:endParaRPr lang="en-US" sz="1400" dirty="0">
                        <a:ln>
                          <a:noFill/>
                        </a:ln>
                        <a:solidFill>
                          <a:schemeClr val="tx1"/>
                        </a:solidFill>
                      </a:endParaRPr>
                    </a:p>
                  </a:txBody>
                  <a:tcPr marL="0" marR="0" marT="0" marB="0" anchor="ctr"/>
                </a:tc>
                <a:tc>
                  <a:txBody>
                    <a:bodyPr/>
                    <a:lstStyle/>
                    <a:p>
                      <a:pPr algn="l"/>
                      <a:r>
                        <a:rPr lang="zh-CN" altLang="en-US" sz="1400" dirty="0">
                          <a:ln>
                            <a:noFill/>
                          </a:ln>
                          <a:effectLst/>
                        </a:rPr>
                        <a:t>  低分辨率 </a:t>
                      </a:r>
                      <a:r>
                        <a:rPr lang="en-US" altLang="zh-CN" sz="1400" dirty="0">
                          <a:ln>
                            <a:noFill/>
                          </a:ln>
                          <a:effectLst/>
                        </a:rPr>
                        <a:t>-  </a:t>
                      </a:r>
                      <a:r>
                        <a:rPr lang="en-US" sz="1400" dirty="0">
                          <a:ln>
                            <a:noFill/>
                          </a:ln>
                          <a:effectLst/>
                        </a:rPr>
                        <a:t>ground-truth</a:t>
                      </a:r>
                      <a:r>
                        <a:rPr lang="zh-CN" altLang="en-US" sz="1400" dirty="0">
                          <a:ln>
                            <a:noFill/>
                          </a:ln>
                          <a:effectLst/>
                        </a:rPr>
                        <a:t>边界框内的像素点个数少于</a:t>
                      </a:r>
                      <a:r>
                        <a:rPr lang="en-US" sz="1400" dirty="0" err="1">
                          <a:ln>
                            <a:noFill/>
                          </a:ln>
                          <a:effectLst/>
                        </a:rPr>
                        <a:t>tr</a:t>
                      </a:r>
                      <a:r>
                        <a:rPr lang="en-US" sz="1400" dirty="0">
                          <a:ln>
                            <a:noFill/>
                          </a:ln>
                          <a:effectLst/>
                        </a:rPr>
                        <a:t>(</a:t>
                      </a:r>
                      <a:r>
                        <a:rPr lang="en-US" sz="1400" dirty="0" err="1">
                          <a:ln>
                            <a:noFill/>
                          </a:ln>
                          <a:effectLst/>
                        </a:rPr>
                        <a:t>tr</a:t>
                      </a:r>
                      <a:r>
                        <a:rPr lang="en-US" sz="1400" dirty="0">
                          <a:ln>
                            <a:noFill/>
                          </a:ln>
                          <a:effectLst/>
                        </a:rPr>
                        <a:t> =400)</a:t>
                      </a:r>
                      <a:endParaRPr lang="en-US" sz="1400" dirty="0">
                        <a:ln>
                          <a:noFill/>
                        </a:ln>
                        <a:solidFill>
                          <a:schemeClr val="tx1"/>
                        </a:solidFill>
                      </a:endParaRPr>
                    </a:p>
                  </a:txBody>
                  <a:tcPr marL="0" marR="0" marT="0" marB="0" anchor="ctr"/>
                </a:tc>
                <a:extLst>
                  <a:ext uri="{0D108BD9-81ED-4DB2-BD59-A6C34878D82A}">
                    <a16:rowId xmlns:a16="http://schemas.microsoft.com/office/drawing/2014/main" val="3716327634"/>
                  </a:ext>
                </a:extLst>
              </a:tr>
            </a:tbl>
          </a:graphicData>
        </a:graphic>
      </p:graphicFrame>
    </p:spTree>
    <p:extLst>
      <p:ext uri="{BB962C8B-B14F-4D97-AF65-F5344CB8AC3E}">
        <p14:creationId xmlns:p14="http://schemas.microsoft.com/office/powerpoint/2010/main" val="627700849"/>
      </p:ext>
    </p:extLst>
  </p:cSld>
  <p:clrMapOvr>
    <a:masterClrMapping/>
  </p:clrMapOvr>
  <p:transition/>
</p:sld>
</file>

<file path=ppt/theme/theme1.xml><?xml version="1.0" encoding="utf-8"?>
<a:theme xmlns:a="http://schemas.openxmlformats.org/drawingml/2006/main" name="模版1">
  <a:themeElements>
    <a:clrScheme name="">
      <a:dk1>
        <a:srgbClr val="000000"/>
      </a:dk1>
      <a:lt1>
        <a:srgbClr val="FFFFFF"/>
      </a:lt1>
      <a:dk2>
        <a:srgbClr val="000000"/>
      </a:dk2>
      <a:lt2>
        <a:srgbClr val="919191"/>
      </a:lt2>
      <a:accent1>
        <a:srgbClr val="C0FEF9"/>
      </a:accent1>
      <a:accent2>
        <a:srgbClr val="F35B1B"/>
      </a:accent2>
      <a:accent3>
        <a:srgbClr val="FFFFFF"/>
      </a:accent3>
      <a:accent4>
        <a:srgbClr val="000000"/>
      </a:accent4>
      <a:accent5>
        <a:srgbClr val="DCFEFB"/>
      </a:accent5>
      <a:accent6>
        <a:srgbClr val="DC5217"/>
      </a:accent6>
      <a:hlink>
        <a:srgbClr val="FCFEBA"/>
      </a:hlink>
      <a:folHlink>
        <a:srgbClr val="88FF89"/>
      </a:folHlink>
    </a:clrScheme>
    <a:fontScheme name="模版1">
      <a:majorFont>
        <a:latin typeface="华文中宋"/>
        <a:ea typeface="华文中宋"/>
        <a:cs typeface=""/>
      </a:majorFont>
      <a:minorFont>
        <a:latin typeface="华文中宋"/>
        <a:ea typeface="华文中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pFill/>
        <a:ln>
          <a:noFill/>
        </a:ln>
        <a:effectLst>
          <a:outerShdw blurRad="40000" dist="23000" dir="5400000" rotWithShape="0">
            <a:srgbClr val="000000">
              <a:alpha val="35000"/>
            </a:srgbClr>
          </a:outerShdw>
        </a:effectLst>
        <a:sp3d prstMaterial="plastic">
          <a:bevelT w="120900" h="88900"/>
          <a:bevelB w="88900" h="31750" prst="angle"/>
        </a:sp3d>
      </a:spPr>
      <a:bodyPr/>
      <a:lstStyle>
        <a:defPPr>
          <a:defRPr sz="2000" b="1" kern="0" dirty="0" smtClean="0">
            <a:solidFill>
              <a:sysClr val="window" lastClr="FFFFFF"/>
            </a:solidFill>
            <a:latin typeface="华文新魏" pitchFamily="2" charset="-122"/>
            <a:ea typeface="华文新魏" pitchFamily="2" charset="-122"/>
          </a:defRPr>
        </a:defPPr>
      </a:lstStyle>
    </a:spDef>
    <a:lnDef>
      <a:spPr bwMode="auto">
        <a:xfrm>
          <a:off x="0" y="0"/>
          <a:ext cx="1" cy="1"/>
        </a:xfrm>
        <a:custGeom>
          <a:avLst/>
          <a:gdLst/>
          <a:ahLst/>
          <a:cxnLst/>
          <a:rect l="0" t="0" r="0" b="0"/>
          <a:pathLst/>
        </a:custGeom>
        <a:solidFill>
          <a:schemeClr val="bg1"/>
        </a:solidFill>
        <a:ln w="25400" cap="flat" cmpd="sng" algn="ctr">
          <a:solidFill>
            <a:schemeClr val="tx2"/>
          </a:solidFill>
          <a:prstDash val="solid"/>
          <a:miter lim="800000"/>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2"/>
            </a:solidFill>
            <a:effectLst/>
            <a:latin typeface="FuturaA Md BT" charset="0"/>
            <a:ea typeface="宋体" pitchFamily="2" charset="-122"/>
          </a:defRPr>
        </a:defPPr>
      </a:lstStyle>
    </a:lnDef>
  </a:objectDefaults>
  <a:extraClrSchemeLst>
    <a:extraClrScheme>
      <a:clrScheme name="模版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模版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模版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模版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模版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模版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模版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11340</TotalTime>
  <Words>3627</Words>
  <Application>Microsoft Office PowerPoint</Application>
  <PresentationFormat>全屏显示(4:3)</PresentationFormat>
  <Paragraphs>291</Paragraphs>
  <Slides>38</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38</vt:i4>
      </vt:variant>
    </vt:vector>
  </HeadingPairs>
  <TitlesOfParts>
    <vt:vector size="48" baseType="lpstr">
      <vt:lpstr>Helvetica Neue</vt:lpstr>
      <vt:lpstr>华文新魏</vt:lpstr>
      <vt:lpstr>华文中宋</vt:lpstr>
      <vt:lpstr>宋体</vt:lpstr>
      <vt:lpstr>Arial</vt:lpstr>
      <vt:lpstr>Calibri</vt:lpstr>
      <vt:lpstr>Lucida Calligraphy</vt:lpstr>
      <vt:lpstr>Times New Roman</vt:lpstr>
      <vt:lpstr>Wingdings</vt:lpstr>
      <vt:lpstr>模版1</vt:lpstr>
      <vt:lpstr>视觉跟踪方法研究</vt:lpstr>
      <vt:lpstr>内容提纲</vt:lpstr>
      <vt:lpstr>视觉跟踪介绍</vt:lpstr>
      <vt:lpstr>OTB50</vt:lpstr>
      <vt:lpstr>OTB100</vt:lpstr>
      <vt:lpstr>OTB50/OTB100</vt:lpstr>
      <vt:lpstr>VOT challenge</vt:lpstr>
      <vt:lpstr>OTB  vs. VOT</vt:lpstr>
      <vt:lpstr>评价指标——数据集分类</vt:lpstr>
      <vt:lpstr>评价指标</vt:lpstr>
      <vt:lpstr>评价指标</vt:lpstr>
      <vt:lpstr>评价指标</vt:lpstr>
      <vt:lpstr>内容提纲</vt:lpstr>
      <vt:lpstr>传统视觉跟踪方法</vt:lpstr>
      <vt:lpstr>ASMS </vt:lpstr>
      <vt:lpstr>STRUCK</vt:lpstr>
      <vt:lpstr>MIL</vt:lpstr>
      <vt:lpstr>CT</vt:lpstr>
      <vt:lpstr>CSK/KCF/DCF/CN</vt:lpstr>
      <vt:lpstr>KCF</vt:lpstr>
      <vt:lpstr>KCF</vt:lpstr>
      <vt:lpstr>SRDCF</vt:lpstr>
      <vt:lpstr>SRDCF——解决边界效应</vt:lpstr>
      <vt:lpstr>内容提纲</vt:lpstr>
      <vt:lpstr>基于深度学习的视觉跟踪方法</vt:lpstr>
      <vt:lpstr>基于深度学习的视觉跟踪方法</vt:lpstr>
      <vt:lpstr>DLT</vt:lpstr>
      <vt:lpstr>DLT</vt:lpstr>
      <vt:lpstr>SO-DLT</vt:lpstr>
      <vt:lpstr>SO-DLT</vt:lpstr>
      <vt:lpstr>FCNT</vt:lpstr>
      <vt:lpstr>HCFT</vt:lpstr>
      <vt:lpstr>SiamFC</vt:lpstr>
      <vt:lpstr>CFNet</vt:lpstr>
      <vt:lpstr>推荐网站</vt:lpstr>
      <vt:lpstr>参考文献</vt:lpstr>
      <vt:lpstr>参考文献</vt:lpstr>
      <vt:lpstr>参考文献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运动目标的跨尺度检测与跟踪研究</dc:title>
  <dc:creator>Judy</dc:creator>
  <cp:lastModifiedBy>judy</cp:lastModifiedBy>
  <cp:revision>299</cp:revision>
  <dcterms:created xsi:type="dcterms:W3CDTF">2016-05-19T07:51:19Z</dcterms:created>
  <dcterms:modified xsi:type="dcterms:W3CDTF">2017-09-12T14:28:55Z</dcterms:modified>
</cp:coreProperties>
</file>